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6"/>
    <p:sldId id="257" r:id="rId27"/>
    <p:sldId id="258" r:id="rId28"/>
    <p:sldId id="259" r:id="rId29"/>
    <p:sldId id="260" r:id="rId30"/>
    <p:sldId id="261" r:id="rId31"/>
    <p:sldId id="262" r:id="rId32"/>
    <p:sldId id="263" r:id="rId33"/>
    <p:sldId id="264" r:id="rId34"/>
    <p:sldId id="265" r:id="rId35"/>
    <p:sldId id="266" r:id="rId36"/>
    <p:sldId id="267" r:id="rId37"/>
    <p:sldId id="268" r:id="rId38"/>
    <p:sldId id="269" r:id="rId39"/>
    <p:sldId id="270" r:id="rId40"/>
    <p:sldId id="271" r:id="rId41"/>
    <p:sldId id="272" r:id="rId42"/>
    <p:sldId id="273" r:id="rId43"/>
    <p:sldId id="274" r:id="rId44"/>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DM Sans" charset="1" panose="00000000000000000000"/>
      <p:regular r:id="rId10"/>
    </p:embeddedFont>
    <p:embeddedFont>
      <p:font typeface="DM Sans Bold" charset="1" panose="00000000000000000000"/>
      <p:regular r:id="rId11"/>
    </p:embeddedFont>
    <p:embeddedFont>
      <p:font typeface="DM Sans Italics" charset="1" panose="00000000000000000000"/>
      <p:regular r:id="rId12"/>
    </p:embeddedFont>
    <p:embeddedFont>
      <p:font typeface="DM Sans Bold Italics" charset="1" panose="00000000000000000000"/>
      <p:regular r:id="rId13"/>
    </p:embeddedFont>
    <p:embeddedFont>
      <p:font typeface="Open Sans Light" charset="1" panose="020B0306030504020204"/>
      <p:regular r:id="rId14"/>
    </p:embeddedFont>
    <p:embeddedFont>
      <p:font typeface="Open Sans Light Bold" charset="1" panose="020B0806030504020204"/>
      <p:regular r:id="rId15"/>
    </p:embeddedFont>
    <p:embeddedFont>
      <p:font typeface="Open Sans Light Italics" charset="1" panose="020B0306030504020204"/>
      <p:regular r:id="rId16"/>
    </p:embeddedFont>
    <p:embeddedFont>
      <p:font typeface="Open Sans Light Bold Italics" charset="1" panose="020B0806030504020204"/>
      <p:regular r:id="rId17"/>
    </p:embeddedFont>
    <p:embeddedFont>
      <p:font typeface="Open Sans" charset="1" panose="020B0606030504020204"/>
      <p:regular r:id="rId18"/>
    </p:embeddedFont>
    <p:embeddedFont>
      <p:font typeface="Open Sans Bold" charset="1" panose="020B0806030504020204"/>
      <p:regular r:id="rId19"/>
    </p:embeddedFont>
    <p:embeddedFont>
      <p:font typeface="Open Sans Italics" charset="1" panose="020B0606030504020204"/>
      <p:regular r:id="rId20"/>
    </p:embeddedFont>
    <p:embeddedFont>
      <p:font typeface="Open Sans Bold Italics" charset="1" panose="020B0806030504020204"/>
      <p:regular r:id="rId21"/>
    </p:embeddedFont>
    <p:embeddedFont>
      <p:font typeface="Open Sans Light" charset="1" panose="020B0306030504020204"/>
      <p:regular r:id="rId22"/>
    </p:embeddedFont>
    <p:embeddedFont>
      <p:font typeface="Open Sans Light Italics" charset="1" panose="020B0306030504020204"/>
      <p:regular r:id="rId23"/>
    </p:embeddedFont>
    <p:embeddedFont>
      <p:font typeface="Open Sans Ultra-Bold" charset="1" panose="00000000000000000000"/>
      <p:regular r:id="rId24"/>
    </p:embeddedFont>
    <p:embeddedFont>
      <p:font typeface="Open Sans Ultra-Bold Italics" charset="1" panose="0000000000000000000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slides/slide1.xml" Type="http://schemas.openxmlformats.org/officeDocument/2006/relationships/slide"/><Relationship Id="rId27" Target="slides/slide2.xml" Type="http://schemas.openxmlformats.org/officeDocument/2006/relationships/slide"/><Relationship Id="rId28" Target="slides/slide3.xml" Type="http://schemas.openxmlformats.org/officeDocument/2006/relationships/slide"/><Relationship Id="rId29" Target="slides/slide4.xml" Type="http://schemas.openxmlformats.org/officeDocument/2006/relationships/slide"/><Relationship Id="rId3" Target="viewProps.xml" Type="http://schemas.openxmlformats.org/officeDocument/2006/relationships/viewProps"/><Relationship Id="rId30" Target="slides/slide5.xml" Type="http://schemas.openxmlformats.org/officeDocument/2006/relationships/slide"/><Relationship Id="rId31" Target="slides/slide6.xml" Type="http://schemas.openxmlformats.org/officeDocument/2006/relationships/slide"/><Relationship Id="rId32" Target="slides/slide7.xml" Type="http://schemas.openxmlformats.org/officeDocument/2006/relationships/slide"/><Relationship Id="rId33" Target="slides/slide8.xml" Type="http://schemas.openxmlformats.org/officeDocument/2006/relationships/slide"/><Relationship Id="rId34" Target="slides/slide9.xml" Type="http://schemas.openxmlformats.org/officeDocument/2006/relationships/slide"/><Relationship Id="rId35" Target="slides/slide10.xml" Type="http://schemas.openxmlformats.org/officeDocument/2006/relationships/slide"/><Relationship Id="rId36" Target="slides/slide11.xml" Type="http://schemas.openxmlformats.org/officeDocument/2006/relationships/slide"/><Relationship Id="rId37" Target="slides/slide12.xml" Type="http://schemas.openxmlformats.org/officeDocument/2006/relationships/slide"/><Relationship Id="rId38" Target="slides/slide13.xml" Type="http://schemas.openxmlformats.org/officeDocument/2006/relationships/slide"/><Relationship Id="rId39" Target="slides/slide14.xml" Type="http://schemas.openxmlformats.org/officeDocument/2006/relationships/slide"/><Relationship Id="rId4" Target="theme/theme1.xml" Type="http://schemas.openxmlformats.org/officeDocument/2006/relationships/theme"/><Relationship Id="rId40" Target="slides/slide15.xml" Type="http://schemas.openxmlformats.org/officeDocument/2006/relationships/slide"/><Relationship Id="rId41" Target="slides/slide16.xml" Type="http://schemas.openxmlformats.org/officeDocument/2006/relationships/slide"/><Relationship Id="rId42" Target="slides/slide17.xml" Type="http://schemas.openxmlformats.org/officeDocument/2006/relationships/slide"/><Relationship Id="rId43" Target="slides/slide18.xml" Type="http://schemas.openxmlformats.org/officeDocument/2006/relationships/slide"/><Relationship Id="rId44" Target="slides/slide19.xml" Type="http://schemas.openxmlformats.org/officeDocument/2006/relationship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https://docs.google.com/document/d/1_HqsSWOcZhbG9qJraQR28uXy_mtdOCZMaNGyf4sSrRQ/edit?usp=sharing" TargetMode="External" Type="http://schemas.openxmlformats.org/officeDocument/2006/relationships/hyperlink"/><Relationship Id="rId4" Target="https://www.canva.com/design/DAEn7hwFwnQ/u6xDSCfBRKjPvwmKAgnp-A/view?utm_content=DAEn7hwFwnQ&amp;utm_campaign=designshare&amp;utm_medium=link&amp;utm_source=publishsharelink"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10.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https://www.facebook.com/business/help/980593475366490?ref=fbb_photoads" TargetMode="External" Type="http://schemas.openxmlformats.org/officeDocument/2006/relationships/hyperlink"/></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https://www.canva.com/design/DAEn8Rs4pFU/bpDZ5kWCBERhl24aSCey6A/view?utm_content=DAEn8Rs4pFU&amp;utm_campaign=designshare&amp;utm_medium=link&amp;utm_source=publishsharelink" TargetMode="External" Type="http://schemas.openxmlformats.org/officeDocument/2006/relationships/hyperlink"/></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3326257" y="981075"/>
            <a:ext cx="3933043" cy="410960"/>
          </a:xfrm>
          <a:prstGeom prst="rect">
            <a:avLst/>
          </a:prstGeom>
        </p:spPr>
        <p:txBody>
          <a:bodyPr anchor="t" rtlCol="false" tIns="0" lIns="0" bIns="0" rIns="0">
            <a:spAutoFit/>
          </a:bodyPr>
          <a:lstStyle/>
          <a:p>
            <a:pPr algn="r" marL="0" indent="0" lvl="0">
              <a:lnSpc>
                <a:spcPts val="3359"/>
              </a:lnSpc>
              <a:spcBef>
                <a:spcPct val="0"/>
              </a:spcBef>
            </a:pPr>
            <a:r>
              <a:rPr lang="en-US" sz="2400">
                <a:solidFill>
                  <a:srgbClr val="000000"/>
                </a:solidFill>
                <a:latin typeface="DM Sans"/>
              </a:rPr>
              <a:t>August 23, 2021</a:t>
            </a:r>
          </a:p>
        </p:txBody>
      </p:sp>
      <p:sp>
        <p:nvSpPr>
          <p:cNvPr name="TextBox 3" id="3"/>
          <p:cNvSpPr txBox="true"/>
          <p:nvPr/>
        </p:nvSpPr>
        <p:spPr>
          <a:xfrm rot="0">
            <a:off x="1028700" y="981075"/>
            <a:ext cx="3933043" cy="410960"/>
          </a:xfrm>
          <a:prstGeom prst="rect">
            <a:avLst/>
          </a:prstGeom>
        </p:spPr>
        <p:txBody>
          <a:bodyPr anchor="t" rtlCol="false" tIns="0" lIns="0" bIns="0" rIns="0">
            <a:spAutoFit/>
          </a:bodyPr>
          <a:lstStyle/>
          <a:p>
            <a:pPr marL="0" indent="0" lvl="0">
              <a:lnSpc>
                <a:spcPts val="3359"/>
              </a:lnSpc>
              <a:spcBef>
                <a:spcPct val="0"/>
              </a:spcBef>
            </a:pPr>
            <a:r>
              <a:rPr lang="en-US" sz="2400">
                <a:solidFill>
                  <a:srgbClr val="000000"/>
                </a:solidFill>
                <a:latin typeface="DM Sans"/>
              </a:rPr>
              <a:t>Sinclair Community College</a:t>
            </a:r>
          </a:p>
        </p:txBody>
      </p:sp>
      <p:sp>
        <p:nvSpPr>
          <p:cNvPr name="Freeform 4" id="4"/>
          <p:cNvSpPr/>
          <p:nvPr/>
        </p:nvSpPr>
        <p:spPr>
          <a:xfrm flipH="false" flipV="false" rot="0">
            <a:off x="2159355" y="3416942"/>
            <a:ext cx="5991211" cy="3453116"/>
          </a:xfrm>
          <a:custGeom>
            <a:avLst/>
            <a:gdLst/>
            <a:ahLst/>
            <a:cxnLst/>
            <a:rect r="r" b="b" t="t" l="l"/>
            <a:pathLst>
              <a:path h="3453116" w="5991211">
                <a:moveTo>
                  <a:pt x="0" y="0"/>
                </a:moveTo>
                <a:lnTo>
                  <a:pt x="5991211" y="0"/>
                </a:lnTo>
                <a:lnTo>
                  <a:pt x="5991211" y="3453116"/>
                </a:lnTo>
                <a:lnTo>
                  <a:pt x="0" y="345311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2669607" y="3856473"/>
            <a:ext cx="4970706" cy="1867939"/>
          </a:xfrm>
          <a:prstGeom prst="rect">
            <a:avLst/>
          </a:prstGeom>
        </p:spPr>
        <p:txBody>
          <a:bodyPr anchor="t" rtlCol="false" tIns="0" lIns="0" bIns="0" rIns="0">
            <a:spAutoFit/>
          </a:bodyPr>
          <a:lstStyle/>
          <a:p>
            <a:pPr>
              <a:lnSpc>
                <a:spcPts val="7200"/>
              </a:lnSpc>
            </a:pPr>
            <a:r>
              <a:rPr lang="en-US" sz="7200">
                <a:solidFill>
                  <a:srgbClr val="FFFFFF"/>
                </a:solidFill>
                <a:latin typeface="DM Sans"/>
              </a:rPr>
              <a:t>Marketing Overview</a:t>
            </a:r>
          </a:p>
        </p:txBody>
      </p:sp>
      <p:grpSp>
        <p:nvGrpSpPr>
          <p:cNvPr name="Group 6" id="6"/>
          <p:cNvGrpSpPr/>
          <p:nvPr/>
        </p:nvGrpSpPr>
        <p:grpSpPr>
          <a:xfrm rot="0">
            <a:off x="9596139" y="4039411"/>
            <a:ext cx="6827693" cy="885228"/>
            <a:chOff x="0" y="0"/>
            <a:chExt cx="9103591" cy="1180304"/>
          </a:xfrm>
        </p:grpSpPr>
        <p:grpSp>
          <p:nvGrpSpPr>
            <p:cNvPr name="Group 7" id="7"/>
            <p:cNvGrpSpPr/>
            <p:nvPr/>
          </p:nvGrpSpPr>
          <p:grpSpPr>
            <a:xfrm rot="0">
              <a:off x="0" y="0"/>
              <a:ext cx="8513439" cy="1180304"/>
              <a:chOff x="0" y="0"/>
              <a:chExt cx="2159891" cy="299447"/>
            </a:xfrm>
          </p:grpSpPr>
          <p:sp>
            <p:nvSpPr>
              <p:cNvPr name="Freeform 8" id="8"/>
              <p:cNvSpPr/>
              <p:nvPr/>
            </p:nvSpPr>
            <p:spPr>
              <a:xfrm flipH="false" flipV="false" rot="0">
                <a:off x="0" y="0"/>
                <a:ext cx="2159891" cy="299447"/>
              </a:xfrm>
              <a:custGeom>
                <a:avLst/>
                <a:gdLst/>
                <a:ahLst/>
                <a:cxnLst/>
                <a:rect r="r" b="b" t="t" l="l"/>
                <a:pathLst>
                  <a:path h="299447" w="2159891">
                    <a:moveTo>
                      <a:pt x="0" y="0"/>
                    </a:moveTo>
                    <a:lnTo>
                      <a:pt x="2159891" y="0"/>
                    </a:lnTo>
                    <a:lnTo>
                      <a:pt x="2159891" y="299447"/>
                    </a:lnTo>
                    <a:lnTo>
                      <a:pt x="0" y="299447"/>
                    </a:lnTo>
                    <a:close/>
                  </a:path>
                </a:pathLst>
              </a:custGeom>
              <a:solidFill>
                <a:srgbClr val="FDF8DB"/>
              </a:solidFill>
            </p:spPr>
          </p:sp>
        </p:grpSp>
        <p:grpSp>
          <p:nvGrpSpPr>
            <p:cNvPr name="Group 9" id="9"/>
            <p:cNvGrpSpPr/>
            <p:nvPr/>
          </p:nvGrpSpPr>
          <p:grpSpPr>
            <a:xfrm rot="0">
              <a:off x="7923287" y="0"/>
              <a:ext cx="1180304" cy="1180304"/>
              <a:chOff x="0" y="0"/>
              <a:chExt cx="6350000" cy="6350000"/>
            </a:xfrm>
          </p:grpSpPr>
          <p:sp>
            <p:nvSpPr>
              <p:cNvPr name="Freeform 10" id="10"/>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DF8DB"/>
              </a:solidFill>
            </p:spPr>
          </p:sp>
        </p:grpSp>
      </p:grpSp>
      <p:grpSp>
        <p:nvGrpSpPr>
          <p:cNvPr name="Group 11" id="11"/>
          <p:cNvGrpSpPr/>
          <p:nvPr/>
        </p:nvGrpSpPr>
        <p:grpSpPr>
          <a:xfrm rot="0">
            <a:off x="9586614" y="2629214"/>
            <a:ext cx="6827693" cy="885228"/>
            <a:chOff x="0" y="0"/>
            <a:chExt cx="9103591" cy="1180304"/>
          </a:xfrm>
        </p:grpSpPr>
        <p:grpSp>
          <p:nvGrpSpPr>
            <p:cNvPr name="Group 12" id="12"/>
            <p:cNvGrpSpPr/>
            <p:nvPr/>
          </p:nvGrpSpPr>
          <p:grpSpPr>
            <a:xfrm rot="0">
              <a:off x="0" y="0"/>
              <a:ext cx="8513439" cy="1180304"/>
              <a:chOff x="0" y="0"/>
              <a:chExt cx="2159891" cy="299447"/>
            </a:xfrm>
          </p:grpSpPr>
          <p:sp>
            <p:nvSpPr>
              <p:cNvPr name="Freeform 13" id="13"/>
              <p:cNvSpPr/>
              <p:nvPr/>
            </p:nvSpPr>
            <p:spPr>
              <a:xfrm flipH="false" flipV="false" rot="0">
                <a:off x="0" y="0"/>
                <a:ext cx="2159891" cy="299447"/>
              </a:xfrm>
              <a:custGeom>
                <a:avLst/>
                <a:gdLst/>
                <a:ahLst/>
                <a:cxnLst/>
                <a:rect r="r" b="b" t="t" l="l"/>
                <a:pathLst>
                  <a:path h="299447" w="2159891">
                    <a:moveTo>
                      <a:pt x="0" y="0"/>
                    </a:moveTo>
                    <a:lnTo>
                      <a:pt x="2159891" y="0"/>
                    </a:lnTo>
                    <a:lnTo>
                      <a:pt x="2159891" y="299447"/>
                    </a:lnTo>
                    <a:lnTo>
                      <a:pt x="0" y="299447"/>
                    </a:lnTo>
                    <a:close/>
                  </a:path>
                </a:pathLst>
              </a:custGeom>
              <a:solidFill>
                <a:srgbClr val="FDF8DB"/>
              </a:solidFill>
            </p:spPr>
          </p:sp>
        </p:grpSp>
        <p:grpSp>
          <p:nvGrpSpPr>
            <p:cNvPr name="Group 14" id="14"/>
            <p:cNvGrpSpPr/>
            <p:nvPr/>
          </p:nvGrpSpPr>
          <p:grpSpPr>
            <a:xfrm rot="0">
              <a:off x="7923287" y="0"/>
              <a:ext cx="1180304" cy="1180304"/>
              <a:chOff x="0" y="0"/>
              <a:chExt cx="6350000" cy="6350000"/>
            </a:xfrm>
          </p:grpSpPr>
          <p:sp>
            <p:nvSpPr>
              <p:cNvPr name="Freeform 15" id="1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DF8DB"/>
              </a:solidFill>
            </p:spPr>
          </p:sp>
        </p:grpSp>
      </p:grpSp>
      <p:grpSp>
        <p:nvGrpSpPr>
          <p:cNvPr name="Group 16" id="16"/>
          <p:cNvGrpSpPr/>
          <p:nvPr/>
        </p:nvGrpSpPr>
        <p:grpSpPr>
          <a:xfrm rot="0">
            <a:off x="9596139" y="5406707"/>
            <a:ext cx="6827693" cy="885228"/>
            <a:chOff x="0" y="0"/>
            <a:chExt cx="9103591" cy="1180304"/>
          </a:xfrm>
        </p:grpSpPr>
        <p:grpSp>
          <p:nvGrpSpPr>
            <p:cNvPr name="Group 17" id="17"/>
            <p:cNvGrpSpPr/>
            <p:nvPr/>
          </p:nvGrpSpPr>
          <p:grpSpPr>
            <a:xfrm rot="0">
              <a:off x="0" y="0"/>
              <a:ext cx="8513439" cy="1180304"/>
              <a:chOff x="0" y="0"/>
              <a:chExt cx="2159891" cy="299447"/>
            </a:xfrm>
          </p:grpSpPr>
          <p:sp>
            <p:nvSpPr>
              <p:cNvPr name="Freeform 18" id="18"/>
              <p:cNvSpPr/>
              <p:nvPr/>
            </p:nvSpPr>
            <p:spPr>
              <a:xfrm flipH="false" flipV="false" rot="0">
                <a:off x="0" y="0"/>
                <a:ext cx="2159891" cy="299447"/>
              </a:xfrm>
              <a:custGeom>
                <a:avLst/>
                <a:gdLst/>
                <a:ahLst/>
                <a:cxnLst/>
                <a:rect r="r" b="b" t="t" l="l"/>
                <a:pathLst>
                  <a:path h="299447" w="2159891">
                    <a:moveTo>
                      <a:pt x="0" y="0"/>
                    </a:moveTo>
                    <a:lnTo>
                      <a:pt x="2159891" y="0"/>
                    </a:lnTo>
                    <a:lnTo>
                      <a:pt x="2159891" y="299447"/>
                    </a:lnTo>
                    <a:lnTo>
                      <a:pt x="0" y="299447"/>
                    </a:lnTo>
                    <a:close/>
                  </a:path>
                </a:pathLst>
              </a:custGeom>
              <a:solidFill>
                <a:srgbClr val="FDF8DB"/>
              </a:solidFill>
            </p:spPr>
          </p:sp>
        </p:grpSp>
        <p:grpSp>
          <p:nvGrpSpPr>
            <p:cNvPr name="Group 19" id="19"/>
            <p:cNvGrpSpPr/>
            <p:nvPr/>
          </p:nvGrpSpPr>
          <p:grpSpPr>
            <a:xfrm rot="0">
              <a:off x="7923287" y="0"/>
              <a:ext cx="1180304" cy="1180304"/>
              <a:chOff x="0" y="0"/>
              <a:chExt cx="6350000" cy="6350000"/>
            </a:xfrm>
          </p:grpSpPr>
          <p:sp>
            <p:nvSpPr>
              <p:cNvPr name="Freeform 20" id="20"/>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DF8DB"/>
              </a:solidFill>
            </p:spPr>
          </p:sp>
        </p:grpSp>
      </p:grpSp>
      <p:grpSp>
        <p:nvGrpSpPr>
          <p:cNvPr name="Group 21" id="21"/>
          <p:cNvGrpSpPr/>
          <p:nvPr/>
        </p:nvGrpSpPr>
        <p:grpSpPr>
          <a:xfrm rot="0">
            <a:off x="9596139" y="6772558"/>
            <a:ext cx="6827693" cy="885228"/>
            <a:chOff x="0" y="0"/>
            <a:chExt cx="9103591" cy="1180304"/>
          </a:xfrm>
        </p:grpSpPr>
        <p:grpSp>
          <p:nvGrpSpPr>
            <p:cNvPr name="Group 22" id="22"/>
            <p:cNvGrpSpPr/>
            <p:nvPr/>
          </p:nvGrpSpPr>
          <p:grpSpPr>
            <a:xfrm rot="0">
              <a:off x="0" y="0"/>
              <a:ext cx="8513439" cy="1180304"/>
              <a:chOff x="0" y="0"/>
              <a:chExt cx="2159891" cy="299447"/>
            </a:xfrm>
          </p:grpSpPr>
          <p:sp>
            <p:nvSpPr>
              <p:cNvPr name="Freeform 23" id="23"/>
              <p:cNvSpPr/>
              <p:nvPr/>
            </p:nvSpPr>
            <p:spPr>
              <a:xfrm flipH="false" flipV="false" rot="0">
                <a:off x="0" y="0"/>
                <a:ext cx="2159891" cy="299447"/>
              </a:xfrm>
              <a:custGeom>
                <a:avLst/>
                <a:gdLst/>
                <a:ahLst/>
                <a:cxnLst/>
                <a:rect r="r" b="b" t="t" l="l"/>
                <a:pathLst>
                  <a:path h="299447" w="2159891">
                    <a:moveTo>
                      <a:pt x="0" y="0"/>
                    </a:moveTo>
                    <a:lnTo>
                      <a:pt x="2159891" y="0"/>
                    </a:lnTo>
                    <a:lnTo>
                      <a:pt x="2159891" y="299447"/>
                    </a:lnTo>
                    <a:lnTo>
                      <a:pt x="0" y="299447"/>
                    </a:lnTo>
                    <a:close/>
                  </a:path>
                </a:pathLst>
              </a:custGeom>
              <a:solidFill>
                <a:srgbClr val="FDF8DB"/>
              </a:solidFill>
            </p:spPr>
          </p:sp>
        </p:grpSp>
        <p:grpSp>
          <p:nvGrpSpPr>
            <p:cNvPr name="Group 24" id="24"/>
            <p:cNvGrpSpPr/>
            <p:nvPr/>
          </p:nvGrpSpPr>
          <p:grpSpPr>
            <a:xfrm rot="0">
              <a:off x="7923287" y="0"/>
              <a:ext cx="1180304" cy="1180304"/>
              <a:chOff x="0" y="0"/>
              <a:chExt cx="6350000" cy="6350000"/>
            </a:xfrm>
          </p:grpSpPr>
          <p:sp>
            <p:nvSpPr>
              <p:cNvPr name="Freeform 25" id="2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DF8DB"/>
              </a:solidFill>
            </p:spPr>
          </p:sp>
        </p:grpSp>
      </p:grpSp>
      <p:grpSp>
        <p:nvGrpSpPr>
          <p:cNvPr name="Group 26" id="26"/>
          <p:cNvGrpSpPr/>
          <p:nvPr/>
        </p:nvGrpSpPr>
        <p:grpSpPr>
          <a:xfrm rot="0">
            <a:off x="9144000" y="2629214"/>
            <a:ext cx="885228" cy="885228"/>
            <a:chOff x="0" y="0"/>
            <a:chExt cx="6350000" cy="6350000"/>
          </a:xfrm>
        </p:grpSpPr>
        <p:sp>
          <p:nvSpPr>
            <p:cNvPr name="Freeform 27" id="27"/>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A500"/>
            </a:solidFill>
          </p:spPr>
        </p:sp>
      </p:grpSp>
      <p:grpSp>
        <p:nvGrpSpPr>
          <p:cNvPr name="Group 28" id="28"/>
          <p:cNvGrpSpPr/>
          <p:nvPr/>
        </p:nvGrpSpPr>
        <p:grpSpPr>
          <a:xfrm rot="0">
            <a:off x="9153525" y="5406497"/>
            <a:ext cx="885228" cy="885228"/>
            <a:chOff x="0" y="0"/>
            <a:chExt cx="6350000" cy="6350000"/>
          </a:xfrm>
        </p:grpSpPr>
        <p:sp>
          <p:nvSpPr>
            <p:cNvPr name="Freeform 29" id="29"/>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A500"/>
            </a:solidFill>
          </p:spPr>
        </p:sp>
      </p:grpSp>
      <p:grpSp>
        <p:nvGrpSpPr>
          <p:cNvPr name="Group 30" id="30"/>
          <p:cNvGrpSpPr/>
          <p:nvPr/>
        </p:nvGrpSpPr>
        <p:grpSpPr>
          <a:xfrm rot="0">
            <a:off x="9144000" y="4039411"/>
            <a:ext cx="885228" cy="885228"/>
            <a:chOff x="0" y="0"/>
            <a:chExt cx="6350000" cy="6350000"/>
          </a:xfrm>
        </p:grpSpPr>
        <p:sp>
          <p:nvSpPr>
            <p:cNvPr name="Freeform 31" id="31"/>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A500"/>
            </a:solidFill>
          </p:spPr>
        </p:sp>
      </p:grpSp>
      <p:grpSp>
        <p:nvGrpSpPr>
          <p:cNvPr name="Group 32" id="32"/>
          <p:cNvGrpSpPr/>
          <p:nvPr/>
        </p:nvGrpSpPr>
        <p:grpSpPr>
          <a:xfrm rot="0">
            <a:off x="9144000" y="6772558"/>
            <a:ext cx="885228" cy="885228"/>
            <a:chOff x="0" y="0"/>
            <a:chExt cx="6350000" cy="6350000"/>
          </a:xfrm>
        </p:grpSpPr>
        <p:sp>
          <p:nvSpPr>
            <p:cNvPr name="Freeform 33" id="3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A500"/>
            </a:solidFill>
          </p:spPr>
        </p:sp>
      </p:grpSp>
      <p:sp>
        <p:nvSpPr>
          <p:cNvPr name="TextBox 34" id="34"/>
          <p:cNvSpPr txBox="true"/>
          <p:nvPr/>
        </p:nvSpPr>
        <p:spPr>
          <a:xfrm rot="0">
            <a:off x="10275102" y="2745965"/>
            <a:ext cx="6148730" cy="548236"/>
          </a:xfrm>
          <a:prstGeom prst="rect">
            <a:avLst/>
          </a:prstGeom>
        </p:spPr>
        <p:txBody>
          <a:bodyPr anchor="t" rtlCol="false" tIns="0" lIns="0" bIns="0" rIns="0">
            <a:spAutoFit/>
          </a:bodyPr>
          <a:lstStyle/>
          <a:p>
            <a:pPr algn="l" marL="0" indent="0" lvl="0">
              <a:lnSpc>
                <a:spcPts val="4480"/>
              </a:lnSpc>
              <a:spcBef>
                <a:spcPct val="0"/>
              </a:spcBef>
            </a:pPr>
            <a:r>
              <a:rPr lang="en-US" sz="3200">
                <a:solidFill>
                  <a:srgbClr val="000000"/>
                </a:solidFill>
                <a:latin typeface="DM Sans"/>
              </a:rPr>
              <a:t>Spring Affair Campaign Results </a:t>
            </a:r>
          </a:p>
        </p:txBody>
      </p:sp>
      <p:sp>
        <p:nvSpPr>
          <p:cNvPr name="TextBox 35" id="35"/>
          <p:cNvSpPr txBox="true"/>
          <p:nvPr/>
        </p:nvSpPr>
        <p:spPr>
          <a:xfrm rot="0">
            <a:off x="10275102" y="4175532"/>
            <a:ext cx="6051602" cy="548236"/>
          </a:xfrm>
          <a:prstGeom prst="rect">
            <a:avLst/>
          </a:prstGeom>
        </p:spPr>
        <p:txBody>
          <a:bodyPr anchor="t" rtlCol="false" tIns="0" lIns="0" bIns="0" rIns="0">
            <a:spAutoFit/>
          </a:bodyPr>
          <a:lstStyle/>
          <a:p>
            <a:pPr algn="l" marL="0" indent="0" lvl="0">
              <a:lnSpc>
                <a:spcPts val="4480"/>
              </a:lnSpc>
              <a:spcBef>
                <a:spcPct val="0"/>
              </a:spcBef>
            </a:pPr>
            <a:r>
              <a:rPr lang="en-US" sz="3200">
                <a:solidFill>
                  <a:srgbClr val="000000"/>
                </a:solidFill>
                <a:latin typeface="DM Sans"/>
              </a:rPr>
              <a:t>Analysis + Key Takeaways</a:t>
            </a:r>
          </a:p>
        </p:txBody>
      </p:sp>
      <p:sp>
        <p:nvSpPr>
          <p:cNvPr name="TextBox 36" id="36"/>
          <p:cNvSpPr txBox="true"/>
          <p:nvPr/>
        </p:nvSpPr>
        <p:spPr>
          <a:xfrm rot="0">
            <a:off x="10284627" y="5523249"/>
            <a:ext cx="6042077" cy="548236"/>
          </a:xfrm>
          <a:prstGeom prst="rect">
            <a:avLst/>
          </a:prstGeom>
        </p:spPr>
        <p:txBody>
          <a:bodyPr anchor="t" rtlCol="false" tIns="0" lIns="0" bIns="0" rIns="0">
            <a:spAutoFit/>
          </a:bodyPr>
          <a:lstStyle/>
          <a:p>
            <a:pPr algn="l" marL="0" indent="0" lvl="0">
              <a:lnSpc>
                <a:spcPts val="4480"/>
              </a:lnSpc>
              <a:spcBef>
                <a:spcPct val="0"/>
              </a:spcBef>
            </a:pPr>
            <a:r>
              <a:rPr lang="en-US" sz="3200">
                <a:solidFill>
                  <a:srgbClr val="000000"/>
                </a:solidFill>
                <a:latin typeface="DM Sans"/>
              </a:rPr>
              <a:t>New Campaign Proposal </a:t>
            </a:r>
          </a:p>
        </p:txBody>
      </p:sp>
      <p:sp>
        <p:nvSpPr>
          <p:cNvPr name="TextBox 37" id="37"/>
          <p:cNvSpPr txBox="true"/>
          <p:nvPr/>
        </p:nvSpPr>
        <p:spPr>
          <a:xfrm rot="0">
            <a:off x="10275102" y="6889309"/>
            <a:ext cx="5391790" cy="548236"/>
          </a:xfrm>
          <a:prstGeom prst="rect">
            <a:avLst/>
          </a:prstGeom>
        </p:spPr>
        <p:txBody>
          <a:bodyPr anchor="t" rtlCol="false" tIns="0" lIns="0" bIns="0" rIns="0">
            <a:spAutoFit/>
          </a:bodyPr>
          <a:lstStyle/>
          <a:p>
            <a:pPr algn="l" marL="0" indent="0" lvl="0">
              <a:lnSpc>
                <a:spcPts val="4480"/>
              </a:lnSpc>
              <a:spcBef>
                <a:spcPct val="0"/>
              </a:spcBef>
            </a:pPr>
            <a:r>
              <a:rPr lang="en-US" sz="3200">
                <a:solidFill>
                  <a:srgbClr val="000000"/>
                </a:solidFill>
                <a:latin typeface="DM Sans"/>
              </a:rPr>
              <a:t>Strategy</a:t>
            </a:r>
          </a:p>
        </p:txBody>
      </p:sp>
      <p:sp>
        <p:nvSpPr>
          <p:cNvPr name="TextBox 38" id="38"/>
          <p:cNvSpPr txBox="true"/>
          <p:nvPr/>
        </p:nvSpPr>
        <p:spPr>
          <a:xfrm rot="0">
            <a:off x="9379481" y="2850740"/>
            <a:ext cx="433316" cy="499325"/>
          </a:xfrm>
          <a:prstGeom prst="rect">
            <a:avLst/>
          </a:prstGeom>
        </p:spPr>
        <p:txBody>
          <a:bodyPr anchor="t" rtlCol="false" tIns="0" lIns="0" bIns="0" rIns="0">
            <a:spAutoFit/>
          </a:bodyPr>
          <a:lstStyle/>
          <a:p>
            <a:pPr algn="ctr">
              <a:lnSpc>
                <a:spcPts val="3960"/>
              </a:lnSpc>
            </a:pPr>
            <a:r>
              <a:rPr lang="en-US" sz="3600">
                <a:solidFill>
                  <a:srgbClr val="FFFFFF"/>
                </a:solidFill>
                <a:latin typeface="DM Sans Bold"/>
              </a:rPr>
              <a:t>1</a:t>
            </a:r>
          </a:p>
        </p:txBody>
      </p:sp>
      <p:sp>
        <p:nvSpPr>
          <p:cNvPr name="TextBox 39" id="39"/>
          <p:cNvSpPr txBox="true"/>
          <p:nvPr/>
        </p:nvSpPr>
        <p:spPr>
          <a:xfrm rot="0">
            <a:off x="9389006" y="5628024"/>
            <a:ext cx="433316" cy="499325"/>
          </a:xfrm>
          <a:prstGeom prst="rect">
            <a:avLst/>
          </a:prstGeom>
        </p:spPr>
        <p:txBody>
          <a:bodyPr anchor="t" rtlCol="false" tIns="0" lIns="0" bIns="0" rIns="0">
            <a:spAutoFit/>
          </a:bodyPr>
          <a:lstStyle/>
          <a:p>
            <a:pPr algn="ctr">
              <a:lnSpc>
                <a:spcPts val="3960"/>
              </a:lnSpc>
            </a:pPr>
            <a:r>
              <a:rPr lang="en-US" sz="3600">
                <a:solidFill>
                  <a:srgbClr val="FFFFFF"/>
                </a:solidFill>
                <a:latin typeface="DM Sans Bold"/>
              </a:rPr>
              <a:t>3</a:t>
            </a:r>
          </a:p>
        </p:txBody>
      </p:sp>
      <p:sp>
        <p:nvSpPr>
          <p:cNvPr name="TextBox 40" id="40"/>
          <p:cNvSpPr txBox="true"/>
          <p:nvPr/>
        </p:nvSpPr>
        <p:spPr>
          <a:xfrm rot="0">
            <a:off x="9379481" y="4260937"/>
            <a:ext cx="433316" cy="499325"/>
          </a:xfrm>
          <a:prstGeom prst="rect">
            <a:avLst/>
          </a:prstGeom>
        </p:spPr>
        <p:txBody>
          <a:bodyPr anchor="t" rtlCol="false" tIns="0" lIns="0" bIns="0" rIns="0">
            <a:spAutoFit/>
          </a:bodyPr>
          <a:lstStyle/>
          <a:p>
            <a:pPr algn="ctr">
              <a:lnSpc>
                <a:spcPts val="3960"/>
              </a:lnSpc>
            </a:pPr>
            <a:r>
              <a:rPr lang="en-US" sz="3600">
                <a:solidFill>
                  <a:srgbClr val="FFFFFF"/>
                </a:solidFill>
                <a:latin typeface="DM Sans Bold"/>
              </a:rPr>
              <a:t>2</a:t>
            </a:r>
          </a:p>
        </p:txBody>
      </p:sp>
      <p:sp>
        <p:nvSpPr>
          <p:cNvPr name="TextBox 41" id="41"/>
          <p:cNvSpPr txBox="true"/>
          <p:nvPr/>
        </p:nvSpPr>
        <p:spPr>
          <a:xfrm rot="0">
            <a:off x="9379481" y="6994084"/>
            <a:ext cx="433316" cy="499325"/>
          </a:xfrm>
          <a:prstGeom prst="rect">
            <a:avLst/>
          </a:prstGeom>
        </p:spPr>
        <p:txBody>
          <a:bodyPr anchor="t" rtlCol="false" tIns="0" lIns="0" bIns="0" rIns="0">
            <a:spAutoFit/>
          </a:bodyPr>
          <a:lstStyle/>
          <a:p>
            <a:pPr algn="ctr">
              <a:lnSpc>
                <a:spcPts val="3960"/>
              </a:lnSpc>
            </a:pPr>
            <a:r>
              <a:rPr lang="en-US" sz="3600">
                <a:solidFill>
                  <a:srgbClr val="FFFFFF"/>
                </a:solidFill>
                <a:latin typeface="DM Sans Bold"/>
              </a:rPr>
              <a:t>4</a:t>
            </a:r>
          </a:p>
        </p:txBody>
      </p:sp>
      <p:sp>
        <p:nvSpPr>
          <p:cNvPr name="TextBox 42" id="42"/>
          <p:cNvSpPr txBox="true"/>
          <p:nvPr/>
        </p:nvSpPr>
        <p:spPr>
          <a:xfrm rot="0">
            <a:off x="1221917" y="9029007"/>
            <a:ext cx="5163368" cy="410960"/>
          </a:xfrm>
          <a:prstGeom prst="rect">
            <a:avLst/>
          </a:prstGeom>
        </p:spPr>
        <p:txBody>
          <a:bodyPr anchor="t" rtlCol="false" tIns="0" lIns="0" bIns="0" rIns="0">
            <a:spAutoFit/>
          </a:bodyPr>
          <a:lstStyle/>
          <a:p>
            <a:pPr marL="0" indent="0" lvl="0">
              <a:lnSpc>
                <a:spcPts val="3359"/>
              </a:lnSpc>
              <a:spcBef>
                <a:spcPct val="0"/>
              </a:spcBef>
            </a:pPr>
            <a:r>
              <a:rPr lang="en-US" sz="2400">
                <a:solidFill>
                  <a:srgbClr val="000000"/>
                </a:solidFill>
                <a:latin typeface="DM Sans"/>
              </a:rPr>
              <a:t>Presenter: Hannah R Bergman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7272909" cy="10287000"/>
          </a:xfrm>
          <a:custGeom>
            <a:avLst/>
            <a:gdLst/>
            <a:ahLst/>
            <a:cxnLst/>
            <a:rect r="r" b="b" t="t" l="l"/>
            <a:pathLst>
              <a:path h="10287000" w="7272909">
                <a:moveTo>
                  <a:pt x="0" y="0"/>
                </a:moveTo>
                <a:lnTo>
                  <a:pt x="7272909" y="0"/>
                </a:lnTo>
                <a:lnTo>
                  <a:pt x="7272909"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7982019" y="2919948"/>
            <a:ext cx="9801426" cy="4399478"/>
          </a:xfrm>
          <a:prstGeom prst="rect">
            <a:avLst/>
          </a:prstGeom>
        </p:spPr>
        <p:txBody>
          <a:bodyPr anchor="t" rtlCol="false" tIns="0" lIns="0" bIns="0" rIns="0">
            <a:spAutoFit/>
          </a:bodyPr>
          <a:lstStyle/>
          <a:p>
            <a:pPr>
              <a:lnSpc>
                <a:spcPts val="3543"/>
              </a:lnSpc>
            </a:pPr>
            <a:r>
              <a:rPr lang="en-US" sz="2530">
                <a:solidFill>
                  <a:srgbClr val="000000"/>
                </a:solidFill>
                <a:latin typeface="Open Sans"/>
              </a:rPr>
              <a:t>- Simplified design (customizable, can add/remove metrics according to what is wanted/needed)</a:t>
            </a:r>
          </a:p>
          <a:p>
            <a:pPr>
              <a:lnSpc>
                <a:spcPts val="3543"/>
              </a:lnSpc>
            </a:pPr>
          </a:p>
          <a:p>
            <a:pPr>
              <a:lnSpc>
                <a:spcPts val="3543"/>
              </a:lnSpc>
            </a:pPr>
            <a:r>
              <a:rPr lang="en-US" sz="2530">
                <a:solidFill>
                  <a:srgbClr val="000000"/>
                </a:solidFill>
                <a:latin typeface="Open Sans"/>
              </a:rPr>
              <a:t>- Using Google Data Studio and a 3rd party tool, such as Supermetrics, we can pull in results quickly using a pre-built template that pulls real-time data and adds comparisons of results from previous campaigns across all platforms (including Google Ads, Facebook, and Instagram)</a:t>
            </a:r>
          </a:p>
          <a:p>
            <a:pPr>
              <a:lnSpc>
                <a:spcPts val="3543"/>
              </a:lnSpc>
            </a:pPr>
          </a:p>
          <a:p>
            <a:pPr>
              <a:lnSpc>
                <a:spcPts val="3543"/>
              </a:lnSpc>
            </a:pPr>
            <a:r>
              <a:rPr lang="en-US" sz="2530" u="sng">
                <a:solidFill>
                  <a:srgbClr val="000000"/>
                </a:solidFill>
                <a:latin typeface="Open Sans"/>
                <a:hlinkClick r:id="rId3" tooltip="https://docs.google.com/document/d/1_HqsSWOcZhbG9qJraQR28uXy_mtdOCZMaNGyf4sSrRQ/edit?usp=sharing"/>
              </a:rPr>
              <a:t>Li</a:t>
            </a:r>
            <a:r>
              <a:rPr lang="en-US" sz="2530" u="sng">
                <a:solidFill>
                  <a:srgbClr val="000000"/>
                </a:solidFill>
                <a:latin typeface="Open Sans"/>
                <a:hlinkClick r:id="rId4" tooltip="https://www.canva.com/design/DAEn7hwFwnQ/u6xDSCfBRKjPvwmKAgnp-A/view?utm_content=DAEn7hwFwnQ&amp;utm_campaign=designshare&amp;utm_medium=link&amp;utm_source=publishsharelink"/>
              </a:rPr>
              <a:t>nk to full document </a:t>
            </a:r>
          </a:p>
        </p:txBody>
      </p:sp>
    </p:spTree>
  </p:cSld>
  <p:clrMapOvr>
    <a:masterClrMapping/>
  </p:clrMapOvr>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554455" y="3375025"/>
            <a:ext cx="13179090" cy="3660775"/>
          </a:xfrm>
          <a:prstGeom prst="rect">
            <a:avLst/>
          </a:prstGeom>
        </p:spPr>
        <p:txBody>
          <a:bodyPr anchor="t" rtlCol="false" tIns="0" lIns="0" bIns="0" rIns="0">
            <a:spAutoFit/>
          </a:bodyPr>
          <a:lstStyle/>
          <a:p>
            <a:pPr algn="ctr" marL="0" indent="0" lvl="0">
              <a:lnSpc>
                <a:spcPts val="14299"/>
              </a:lnSpc>
            </a:pPr>
            <a:r>
              <a:rPr lang="en-US" sz="12999" spc="-129">
                <a:solidFill>
                  <a:srgbClr val="FFA500"/>
                </a:solidFill>
                <a:latin typeface="DM Sans Bold"/>
              </a:rPr>
              <a:t>Landing Page Analysis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tretch>
            <a:fillRect/>
          </a:stretch>
        </p:blipFill>
        <p:spPr>
          <a:xfrm rot="0">
            <a:off x="-481382" y="-630600"/>
            <a:ext cx="11431718" cy="6100608"/>
          </a:xfrm>
          <a:prstGeom prst="rect">
            <a:avLst/>
          </a:prstGeom>
        </p:spPr>
      </p:pic>
      <p:sp>
        <p:nvSpPr>
          <p:cNvPr name="Freeform 3" id="3"/>
          <p:cNvSpPr/>
          <p:nvPr/>
        </p:nvSpPr>
        <p:spPr>
          <a:xfrm flipH="false" flipV="false" rot="0">
            <a:off x="10843295" y="1090475"/>
            <a:ext cx="12207749" cy="2658459"/>
          </a:xfrm>
          <a:custGeom>
            <a:avLst/>
            <a:gdLst/>
            <a:ahLst/>
            <a:cxnLst/>
            <a:rect r="r" b="b" t="t" l="l"/>
            <a:pathLst>
              <a:path h="2658459" w="12207749">
                <a:moveTo>
                  <a:pt x="0" y="0"/>
                </a:moveTo>
                <a:lnTo>
                  <a:pt x="12207749" y="0"/>
                </a:lnTo>
                <a:lnTo>
                  <a:pt x="12207749" y="2658459"/>
                </a:lnTo>
                <a:lnTo>
                  <a:pt x="0" y="2658459"/>
                </a:lnTo>
                <a:lnTo>
                  <a:pt x="0" y="0"/>
                </a:lnTo>
                <a:close/>
              </a:path>
            </a:pathLst>
          </a:custGeom>
          <a:blipFill>
            <a:blip r:embed="rId3"/>
            <a:stretch>
              <a:fillRect l="0" t="0" r="0" b="0"/>
            </a:stretch>
          </a:blipFill>
        </p:spPr>
      </p:sp>
      <p:sp>
        <p:nvSpPr>
          <p:cNvPr name="TextBox 4" id="4"/>
          <p:cNvSpPr txBox="true"/>
          <p:nvPr/>
        </p:nvSpPr>
        <p:spPr>
          <a:xfrm rot="0">
            <a:off x="471261" y="4879794"/>
            <a:ext cx="17345478" cy="4473427"/>
          </a:xfrm>
          <a:prstGeom prst="rect">
            <a:avLst/>
          </a:prstGeom>
        </p:spPr>
        <p:txBody>
          <a:bodyPr anchor="t" rtlCol="false" tIns="0" lIns="0" bIns="0" rIns="0">
            <a:spAutoFit/>
          </a:bodyPr>
          <a:lstStyle/>
          <a:p>
            <a:pPr>
              <a:lnSpc>
                <a:spcPts val="3634"/>
              </a:lnSpc>
            </a:pPr>
            <a:r>
              <a:rPr lang="en-US" sz="2596">
                <a:solidFill>
                  <a:srgbClr val="000000"/>
                </a:solidFill>
                <a:latin typeface="Open Sans"/>
              </a:rPr>
              <a:t>Looking at the landing page data, you can see that a majority of users came directly from FB/IG ads. </a:t>
            </a:r>
          </a:p>
          <a:p>
            <a:pPr>
              <a:lnSpc>
                <a:spcPts val="3634"/>
              </a:lnSpc>
            </a:pPr>
          </a:p>
          <a:p>
            <a:pPr>
              <a:lnSpc>
                <a:spcPts val="3634"/>
              </a:lnSpc>
            </a:pPr>
            <a:r>
              <a:rPr lang="en-US" sz="2596">
                <a:solidFill>
                  <a:srgbClr val="000000"/>
                </a:solidFill>
                <a:latin typeface="Open Sans"/>
              </a:rPr>
              <a:t>This could be a great indication that budget should be allocated to paid social since there seems to be a lot of potential success there. </a:t>
            </a:r>
          </a:p>
          <a:p>
            <a:pPr>
              <a:lnSpc>
                <a:spcPts val="3634"/>
              </a:lnSpc>
            </a:pPr>
          </a:p>
          <a:p>
            <a:pPr>
              <a:lnSpc>
                <a:spcPts val="3634"/>
              </a:lnSpc>
            </a:pPr>
            <a:r>
              <a:rPr lang="en-US" sz="2596">
                <a:solidFill>
                  <a:srgbClr val="000000"/>
                </a:solidFill>
                <a:latin typeface="Open Sans"/>
              </a:rPr>
              <a:t>There should be some concern with Google Ads. It appears there were only a very few number of people that were directed to the landing page from those ads, indicating the budget was likely too low. I'm assuming this may be the case, given the location radius (the entirety of Ohio, large amount of ad competition). </a:t>
            </a:r>
          </a:p>
          <a:p>
            <a:pPr>
              <a:lnSpc>
                <a:spcPts val="3634"/>
              </a:lnSpc>
            </a:pPr>
          </a:p>
          <a:p>
            <a:pPr>
              <a:lnSpc>
                <a:spcPts val="3634"/>
              </a:lnSpc>
            </a:pPr>
            <a:r>
              <a:rPr lang="en-US" sz="2596">
                <a:solidFill>
                  <a:srgbClr val="000000"/>
                </a:solidFill>
                <a:latin typeface="Open Sans"/>
              </a:rPr>
              <a:t>I'm also curious why "cpc" was separated?</a:t>
            </a:r>
            <a:r>
              <a:rPr lang="en-US" sz="2596">
                <a:solidFill>
                  <a:srgbClr val="000000"/>
                </a:solidFill>
                <a:latin typeface="Open Sans"/>
              </a:rPr>
              <a:t> </a:t>
            </a:r>
          </a:p>
        </p:txBody>
      </p:sp>
      <p:sp>
        <p:nvSpPr>
          <p:cNvPr name="TextBox 5" id="5"/>
          <p:cNvSpPr txBox="true"/>
          <p:nvPr/>
        </p:nvSpPr>
        <p:spPr>
          <a:xfrm rot="0">
            <a:off x="11036538" y="737479"/>
            <a:ext cx="3019434" cy="291221"/>
          </a:xfrm>
          <a:prstGeom prst="rect">
            <a:avLst/>
          </a:prstGeom>
        </p:spPr>
        <p:txBody>
          <a:bodyPr anchor="t" rtlCol="false" tIns="0" lIns="0" bIns="0" rIns="0">
            <a:spAutoFit/>
          </a:bodyPr>
          <a:lstStyle/>
          <a:p>
            <a:pPr algn="ctr">
              <a:lnSpc>
                <a:spcPts val="2345"/>
              </a:lnSpc>
            </a:pPr>
            <a:r>
              <a:rPr lang="en-US" sz="1675">
                <a:solidFill>
                  <a:srgbClr val="000000"/>
                </a:solidFill>
                <a:latin typeface="Open Sans"/>
              </a:rPr>
              <a:t>from Google Search Raw Data:</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tretch>
            <a:fillRect/>
          </a:stretch>
        </p:blipFill>
        <p:spPr>
          <a:xfrm rot="0">
            <a:off x="3722147" y="125058"/>
            <a:ext cx="10843706" cy="6008149"/>
          </a:xfrm>
          <a:prstGeom prst="rect">
            <a:avLst/>
          </a:prstGeom>
        </p:spPr>
      </p:pic>
      <p:sp>
        <p:nvSpPr>
          <p:cNvPr name="TextBox 3" id="3"/>
          <p:cNvSpPr txBox="true"/>
          <p:nvPr/>
        </p:nvSpPr>
        <p:spPr>
          <a:xfrm rot="0">
            <a:off x="692743" y="6629536"/>
            <a:ext cx="17345478" cy="1358476"/>
          </a:xfrm>
          <a:prstGeom prst="rect">
            <a:avLst/>
          </a:prstGeom>
        </p:spPr>
        <p:txBody>
          <a:bodyPr anchor="t" rtlCol="false" tIns="0" lIns="0" bIns="0" rIns="0">
            <a:spAutoFit/>
          </a:bodyPr>
          <a:lstStyle/>
          <a:p>
            <a:pPr>
              <a:lnSpc>
                <a:spcPts val="3634"/>
              </a:lnSpc>
            </a:pPr>
            <a:r>
              <a:rPr lang="en-US" sz="2596">
                <a:solidFill>
                  <a:srgbClr val="000000"/>
                </a:solidFill>
                <a:latin typeface="DM Sans"/>
              </a:rPr>
              <a:t>Another thing to note is the high bounce rate. Ideally, bounce rate should be within the avg range of 41-55%. </a:t>
            </a:r>
          </a:p>
          <a:p>
            <a:pPr>
              <a:lnSpc>
                <a:spcPts val="3634"/>
              </a:lnSpc>
            </a:pPr>
          </a:p>
          <a:p>
            <a:pPr>
              <a:lnSpc>
                <a:spcPts val="3634"/>
              </a:lnSpc>
            </a:pPr>
            <a:r>
              <a:rPr lang="en-US" sz="2596">
                <a:solidFill>
                  <a:srgbClr val="000000"/>
                </a:solidFill>
                <a:latin typeface="DM Sans"/>
              </a:rPr>
              <a:t>The high bounce rates indicate something likely needs to be adjusted on the landing page...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593615" y="267760"/>
            <a:ext cx="6768962" cy="6417259"/>
          </a:xfrm>
          <a:custGeom>
            <a:avLst/>
            <a:gdLst/>
            <a:ahLst/>
            <a:cxnLst/>
            <a:rect r="r" b="b" t="t" l="l"/>
            <a:pathLst>
              <a:path h="6417259" w="6768962">
                <a:moveTo>
                  <a:pt x="0" y="0"/>
                </a:moveTo>
                <a:lnTo>
                  <a:pt x="6768962" y="0"/>
                </a:lnTo>
                <a:lnTo>
                  <a:pt x="6768962" y="6417259"/>
                </a:lnTo>
                <a:lnTo>
                  <a:pt x="0" y="6417259"/>
                </a:lnTo>
                <a:lnTo>
                  <a:pt x="0" y="0"/>
                </a:lnTo>
                <a:close/>
              </a:path>
            </a:pathLst>
          </a:custGeom>
          <a:blipFill>
            <a:blip r:embed="rId2"/>
            <a:stretch>
              <a:fillRect l="0" t="-339" r="0" b="-339"/>
            </a:stretch>
          </a:blipFill>
        </p:spPr>
      </p:sp>
      <p:sp>
        <p:nvSpPr>
          <p:cNvPr name="Freeform 3" id="3"/>
          <p:cNvSpPr/>
          <p:nvPr/>
        </p:nvSpPr>
        <p:spPr>
          <a:xfrm flipH="true" flipV="false" rot="-4630100">
            <a:off x="4919498" y="6072544"/>
            <a:ext cx="905271" cy="669900"/>
          </a:xfrm>
          <a:custGeom>
            <a:avLst/>
            <a:gdLst/>
            <a:ahLst/>
            <a:cxnLst/>
            <a:rect r="r" b="b" t="t" l="l"/>
            <a:pathLst>
              <a:path h="669900" w="905271">
                <a:moveTo>
                  <a:pt x="905271" y="0"/>
                </a:moveTo>
                <a:lnTo>
                  <a:pt x="0" y="0"/>
                </a:lnTo>
                <a:lnTo>
                  <a:pt x="0" y="669901"/>
                </a:lnTo>
                <a:lnTo>
                  <a:pt x="905271" y="669901"/>
                </a:lnTo>
                <a:lnTo>
                  <a:pt x="905271"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716681" y="7330246"/>
            <a:ext cx="17345478" cy="2735272"/>
          </a:xfrm>
          <a:prstGeom prst="rect">
            <a:avLst/>
          </a:prstGeom>
        </p:spPr>
        <p:txBody>
          <a:bodyPr anchor="t" rtlCol="false" tIns="0" lIns="0" bIns="0" rIns="0">
            <a:spAutoFit/>
          </a:bodyPr>
          <a:lstStyle/>
          <a:p>
            <a:pPr>
              <a:lnSpc>
                <a:spcPts val="3634"/>
              </a:lnSpc>
            </a:pPr>
            <a:r>
              <a:rPr lang="en-US" sz="2596">
                <a:solidFill>
                  <a:srgbClr val="000000"/>
                </a:solidFill>
                <a:latin typeface="DM Sans"/>
              </a:rPr>
              <a:t>Looking at the landing page, I saw the CTA button leads to a form on another page - this is likely why the bounce rate is so high, people are clicking on that "RSVP Today!" button over to the form.</a:t>
            </a:r>
            <a:r>
              <a:rPr lang="en-US" sz="2596">
                <a:solidFill>
                  <a:srgbClr val="000000"/>
                </a:solidFill>
                <a:latin typeface="DM Sans"/>
              </a:rPr>
              <a:t> </a:t>
            </a:r>
          </a:p>
          <a:p>
            <a:pPr>
              <a:lnSpc>
                <a:spcPts val="3634"/>
              </a:lnSpc>
            </a:pPr>
          </a:p>
          <a:p>
            <a:pPr>
              <a:lnSpc>
                <a:spcPts val="3634"/>
              </a:lnSpc>
            </a:pPr>
            <a:r>
              <a:rPr lang="en-US" sz="2596">
                <a:solidFill>
                  <a:srgbClr val="000000"/>
                </a:solidFill>
                <a:latin typeface="DM Sans"/>
              </a:rPr>
              <a:t>I'd recommend either adding the form directly to the landing page or making adjustments to only track the user going to that secondary page.  </a:t>
            </a:r>
          </a:p>
          <a:p>
            <a:pPr>
              <a:lnSpc>
                <a:spcPts val="3634"/>
              </a:lnSpc>
            </a:pPr>
          </a:p>
        </p:txBody>
      </p:sp>
    </p:spTree>
  </p:cSld>
  <p:clrMapOvr>
    <a:masterClrMapping/>
  </p:clrMapOvr>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554455" y="3360274"/>
            <a:ext cx="13179090" cy="3680753"/>
          </a:xfrm>
          <a:prstGeom prst="rect">
            <a:avLst/>
          </a:prstGeom>
        </p:spPr>
        <p:txBody>
          <a:bodyPr anchor="t" rtlCol="false" tIns="0" lIns="0" bIns="0" rIns="0">
            <a:spAutoFit/>
          </a:bodyPr>
          <a:lstStyle/>
          <a:p>
            <a:pPr algn="ctr" marL="0" indent="0" lvl="0">
              <a:lnSpc>
                <a:spcPts val="14300"/>
              </a:lnSpc>
            </a:pPr>
            <a:r>
              <a:rPr lang="en-US" sz="13000" spc="-130">
                <a:solidFill>
                  <a:srgbClr val="FFA500"/>
                </a:solidFill>
                <a:latin typeface="DM Sans Bold"/>
              </a:rPr>
              <a:t>Google Ads Analysis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75392" y="3246451"/>
            <a:ext cx="7188542" cy="5015702"/>
          </a:xfrm>
          <a:prstGeom prst="rect">
            <a:avLst/>
          </a:prstGeom>
        </p:spPr>
        <p:txBody>
          <a:bodyPr anchor="t" rtlCol="false" tIns="0" lIns="0" bIns="0" rIns="0">
            <a:spAutoFit/>
          </a:bodyPr>
          <a:lstStyle/>
          <a:p>
            <a:pPr>
              <a:lnSpc>
                <a:spcPts val="3359"/>
              </a:lnSpc>
            </a:pPr>
            <a:r>
              <a:rPr lang="en-US" sz="2400">
                <a:solidFill>
                  <a:srgbClr val="000000"/>
                </a:solidFill>
                <a:latin typeface="DM Sans"/>
              </a:rPr>
              <a:t>As I mentioned in an earlier slide, there's a lot of competition if we're targeting the entirety of Ohio, especially considering there are approx. 25 other community colleges in Ohio competing with Sinclair.</a:t>
            </a:r>
          </a:p>
          <a:p>
            <a:pPr>
              <a:lnSpc>
                <a:spcPts val="3359"/>
              </a:lnSpc>
            </a:pPr>
          </a:p>
          <a:p>
            <a:pPr>
              <a:lnSpc>
                <a:spcPts val="3359"/>
              </a:lnSpc>
            </a:pPr>
            <a:r>
              <a:rPr lang="en-US" sz="2400">
                <a:solidFill>
                  <a:srgbClr val="000000"/>
                </a:solidFill>
                <a:latin typeface="DM Sans"/>
              </a:rPr>
              <a:t>Suggestions:</a:t>
            </a:r>
          </a:p>
          <a:p>
            <a:pPr marL="518160" indent="-259080" lvl="1">
              <a:lnSpc>
                <a:spcPts val="3359"/>
              </a:lnSpc>
              <a:buFont typeface="Arial"/>
              <a:buChar char="•"/>
            </a:pPr>
            <a:r>
              <a:rPr lang="en-US" sz="2400">
                <a:solidFill>
                  <a:srgbClr val="000000"/>
                </a:solidFill>
                <a:latin typeface="DM Sans"/>
              </a:rPr>
              <a:t> Use the data we've collected to further refine our audience (See map)</a:t>
            </a:r>
          </a:p>
          <a:p>
            <a:pPr marL="518160" indent="-259080" lvl="1">
              <a:lnSpc>
                <a:spcPts val="3359"/>
              </a:lnSpc>
              <a:buFont typeface="Arial"/>
              <a:buChar char="•"/>
            </a:pPr>
            <a:r>
              <a:rPr lang="en-US" sz="2400">
                <a:solidFill>
                  <a:srgbClr val="000000"/>
                </a:solidFill>
                <a:latin typeface="DM Sans"/>
              </a:rPr>
              <a:t>Increase our daily budget </a:t>
            </a:r>
          </a:p>
          <a:p>
            <a:pPr marL="518160" indent="-259080" lvl="1">
              <a:lnSpc>
                <a:spcPts val="3359"/>
              </a:lnSpc>
              <a:buFont typeface="Arial"/>
              <a:buChar char="•"/>
            </a:pPr>
            <a:r>
              <a:rPr lang="en-US" sz="2400">
                <a:solidFill>
                  <a:srgbClr val="000000"/>
                </a:solidFill>
                <a:latin typeface="DM Sans"/>
              </a:rPr>
              <a:t>Based on the results seen from this campaign - reallocate the budget to paid social or...  </a:t>
            </a:r>
          </a:p>
        </p:txBody>
      </p:sp>
      <p:sp>
        <p:nvSpPr>
          <p:cNvPr name="Freeform 3" id="3"/>
          <p:cNvSpPr/>
          <p:nvPr/>
        </p:nvSpPr>
        <p:spPr>
          <a:xfrm flipH="false" flipV="false" rot="0">
            <a:off x="8179912" y="2825687"/>
            <a:ext cx="16472717" cy="3587233"/>
          </a:xfrm>
          <a:custGeom>
            <a:avLst/>
            <a:gdLst/>
            <a:ahLst/>
            <a:cxnLst/>
            <a:rect r="r" b="b" t="t" l="l"/>
            <a:pathLst>
              <a:path h="3587233" w="16472717">
                <a:moveTo>
                  <a:pt x="0" y="0"/>
                </a:moveTo>
                <a:lnTo>
                  <a:pt x="16472717" y="0"/>
                </a:lnTo>
                <a:lnTo>
                  <a:pt x="16472717" y="3587233"/>
                </a:lnTo>
                <a:lnTo>
                  <a:pt x="0" y="3587233"/>
                </a:lnTo>
                <a:lnTo>
                  <a:pt x="0" y="0"/>
                </a:lnTo>
                <a:close/>
              </a:path>
            </a:pathLst>
          </a:custGeom>
          <a:blipFill>
            <a:blip r:embed="rId2"/>
            <a:stretch>
              <a:fillRect l="0" t="0" r="0" b="0"/>
            </a:stretch>
          </a:blipFill>
        </p:spPr>
      </p:sp>
      <p:sp>
        <p:nvSpPr>
          <p:cNvPr name="Freeform 4" id="4"/>
          <p:cNvSpPr/>
          <p:nvPr/>
        </p:nvSpPr>
        <p:spPr>
          <a:xfrm flipH="false" flipV="false" rot="0">
            <a:off x="8440667" y="5437107"/>
            <a:ext cx="7729783" cy="4890925"/>
          </a:xfrm>
          <a:custGeom>
            <a:avLst/>
            <a:gdLst/>
            <a:ahLst/>
            <a:cxnLst/>
            <a:rect r="r" b="b" t="t" l="l"/>
            <a:pathLst>
              <a:path h="4890925" w="7729783">
                <a:moveTo>
                  <a:pt x="0" y="0"/>
                </a:moveTo>
                <a:lnTo>
                  <a:pt x="7729783" y="0"/>
                </a:lnTo>
                <a:lnTo>
                  <a:pt x="7729783" y="4890925"/>
                </a:lnTo>
                <a:lnTo>
                  <a:pt x="0" y="4890925"/>
                </a:lnTo>
                <a:lnTo>
                  <a:pt x="0" y="0"/>
                </a:lnTo>
                <a:close/>
              </a:path>
            </a:pathLst>
          </a:custGeom>
          <a:blipFill>
            <a:blip r:embed="rId3"/>
            <a:stretch>
              <a:fillRect l="0" t="-8127" r="0" b="-8127"/>
            </a:stretch>
          </a:blipFill>
        </p:spPr>
      </p:sp>
      <p:sp>
        <p:nvSpPr>
          <p:cNvPr name="TextBox 5" id="5"/>
          <p:cNvSpPr txBox="true"/>
          <p:nvPr/>
        </p:nvSpPr>
        <p:spPr>
          <a:xfrm rot="0">
            <a:off x="615563" y="684555"/>
            <a:ext cx="15800707" cy="1280706"/>
          </a:xfrm>
          <a:prstGeom prst="rect">
            <a:avLst/>
          </a:prstGeom>
        </p:spPr>
        <p:txBody>
          <a:bodyPr anchor="t" rtlCol="false" tIns="0" lIns="0" bIns="0" rIns="0">
            <a:spAutoFit/>
          </a:bodyPr>
          <a:lstStyle/>
          <a:p>
            <a:pPr marL="0" indent="0" lvl="0">
              <a:lnSpc>
                <a:spcPts val="9600"/>
              </a:lnSpc>
            </a:pPr>
            <a:r>
              <a:rPr lang="en-US" sz="9600" spc="-96">
                <a:solidFill>
                  <a:srgbClr val="000000"/>
                </a:solidFill>
                <a:latin typeface="DM Sans Bold"/>
              </a:rPr>
              <a:t>Budget Adjustment</a:t>
            </a:r>
          </a:p>
        </p:txBody>
      </p:sp>
      <p:sp>
        <p:nvSpPr>
          <p:cNvPr name="TextBox 6" id="6"/>
          <p:cNvSpPr txBox="true"/>
          <p:nvPr/>
        </p:nvSpPr>
        <p:spPr>
          <a:xfrm rot="0">
            <a:off x="8440667" y="2362677"/>
            <a:ext cx="4074321" cy="379653"/>
          </a:xfrm>
          <a:prstGeom prst="rect">
            <a:avLst/>
          </a:prstGeom>
        </p:spPr>
        <p:txBody>
          <a:bodyPr anchor="t" rtlCol="false" tIns="0" lIns="0" bIns="0" rIns="0">
            <a:spAutoFit/>
          </a:bodyPr>
          <a:lstStyle/>
          <a:p>
            <a:pPr algn="ctr">
              <a:lnSpc>
                <a:spcPts val="3164"/>
              </a:lnSpc>
            </a:pPr>
            <a:r>
              <a:rPr lang="en-US" sz="2260">
                <a:solidFill>
                  <a:srgbClr val="000000"/>
                </a:solidFill>
                <a:latin typeface="Open Sans"/>
              </a:rPr>
              <a:t>from Google Search Raw Data:</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752379" y="2492372"/>
            <a:ext cx="9282499" cy="8016110"/>
          </a:xfrm>
          <a:custGeom>
            <a:avLst/>
            <a:gdLst/>
            <a:ahLst/>
            <a:cxnLst/>
            <a:rect r="r" b="b" t="t" l="l"/>
            <a:pathLst>
              <a:path h="8016110" w="9282499">
                <a:moveTo>
                  <a:pt x="0" y="0"/>
                </a:moveTo>
                <a:lnTo>
                  <a:pt x="9282499" y="0"/>
                </a:lnTo>
                <a:lnTo>
                  <a:pt x="9282499" y="8016110"/>
                </a:lnTo>
                <a:lnTo>
                  <a:pt x="0" y="8016110"/>
                </a:lnTo>
                <a:lnTo>
                  <a:pt x="0" y="0"/>
                </a:lnTo>
                <a:close/>
              </a:path>
            </a:pathLst>
          </a:custGeom>
          <a:blipFill>
            <a:blip r:embed="rId2"/>
            <a:stretch>
              <a:fillRect l="0" t="0" r="0" b="0"/>
            </a:stretch>
          </a:blipFill>
        </p:spPr>
      </p:sp>
      <p:sp>
        <p:nvSpPr>
          <p:cNvPr name="TextBox 3" id="3"/>
          <p:cNvSpPr txBox="true"/>
          <p:nvPr/>
        </p:nvSpPr>
        <p:spPr>
          <a:xfrm rot="0">
            <a:off x="615563" y="684555"/>
            <a:ext cx="15800707" cy="1280706"/>
          </a:xfrm>
          <a:prstGeom prst="rect">
            <a:avLst/>
          </a:prstGeom>
        </p:spPr>
        <p:txBody>
          <a:bodyPr anchor="t" rtlCol="false" tIns="0" lIns="0" bIns="0" rIns="0">
            <a:spAutoFit/>
          </a:bodyPr>
          <a:lstStyle/>
          <a:p>
            <a:pPr marL="0" indent="0" lvl="0">
              <a:lnSpc>
                <a:spcPts val="9600"/>
              </a:lnSpc>
            </a:pPr>
            <a:r>
              <a:rPr lang="en-US" sz="9600" spc="-96">
                <a:solidFill>
                  <a:srgbClr val="000000"/>
                </a:solidFill>
                <a:latin typeface="DM Sans Bold"/>
              </a:rPr>
              <a:t>Google Smart Display</a:t>
            </a:r>
          </a:p>
        </p:txBody>
      </p:sp>
      <p:sp>
        <p:nvSpPr>
          <p:cNvPr name="TextBox 4" id="4"/>
          <p:cNvSpPr txBox="true"/>
          <p:nvPr/>
        </p:nvSpPr>
        <p:spPr>
          <a:xfrm rot="0">
            <a:off x="486777" y="3328965"/>
            <a:ext cx="8029140" cy="5078210"/>
          </a:xfrm>
          <a:prstGeom prst="rect">
            <a:avLst/>
          </a:prstGeom>
        </p:spPr>
        <p:txBody>
          <a:bodyPr anchor="t" rtlCol="false" tIns="0" lIns="0" bIns="0" rIns="0">
            <a:spAutoFit/>
          </a:bodyPr>
          <a:lstStyle/>
          <a:p>
            <a:pPr>
              <a:lnSpc>
                <a:spcPts val="3359"/>
              </a:lnSpc>
            </a:pPr>
            <a:r>
              <a:rPr lang="en-US" sz="2400">
                <a:solidFill>
                  <a:srgbClr val="000000"/>
                </a:solidFill>
                <a:latin typeface="DM Sans"/>
              </a:rPr>
              <a:t>I noticed a lot of clicks coming from YouTube via the automatic placements report from the Google Smart Display campaign.</a:t>
            </a:r>
          </a:p>
          <a:p>
            <a:pPr>
              <a:lnSpc>
                <a:spcPts val="3359"/>
              </a:lnSpc>
            </a:pPr>
          </a:p>
          <a:p>
            <a:pPr>
              <a:lnSpc>
                <a:spcPts val="3359"/>
              </a:lnSpc>
            </a:pPr>
            <a:r>
              <a:rPr lang="en-US" sz="2400">
                <a:solidFill>
                  <a:srgbClr val="000000"/>
                </a:solidFill>
                <a:latin typeface="DM Sans"/>
              </a:rPr>
              <a:t>This may be a good indicator that it might be beneficial to run video ads on YouTube. </a:t>
            </a:r>
          </a:p>
          <a:p>
            <a:pPr>
              <a:lnSpc>
                <a:spcPts val="3359"/>
              </a:lnSpc>
            </a:pPr>
          </a:p>
          <a:p>
            <a:pPr marL="0" indent="0" lvl="0">
              <a:lnSpc>
                <a:spcPts val="3359"/>
              </a:lnSpc>
            </a:pPr>
            <a:r>
              <a:rPr lang="en-US" sz="2400">
                <a:solidFill>
                  <a:srgbClr val="000000"/>
                </a:solidFill>
                <a:latin typeface="DM Sans"/>
              </a:rPr>
              <a:t>Having ran similar types of ads for service based industries, these tend to do really well for the demographic Sinclair is likely trying to reach, such as millennials who consume a majority of their digital content via YT and other streaming platforms. </a:t>
            </a:r>
          </a:p>
        </p:txBody>
      </p:sp>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554455" y="3360274"/>
            <a:ext cx="13179090" cy="3680753"/>
          </a:xfrm>
          <a:prstGeom prst="rect">
            <a:avLst/>
          </a:prstGeom>
        </p:spPr>
        <p:txBody>
          <a:bodyPr anchor="t" rtlCol="false" tIns="0" lIns="0" bIns="0" rIns="0">
            <a:spAutoFit/>
          </a:bodyPr>
          <a:lstStyle/>
          <a:p>
            <a:pPr algn="ctr" marL="0" indent="0" lvl="0">
              <a:lnSpc>
                <a:spcPts val="14300"/>
              </a:lnSpc>
            </a:pPr>
            <a:r>
              <a:rPr lang="en-US" sz="13000" spc="-130">
                <a:solidFill>
                  <a:srgbClr val="FFA500"/>
                </a:solidFill>
                <a:latin typeface="DM Sans Bold"/>
              </a:rPr>
              <a:t>FB &amp; IG Ads Analysis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393237" y="2713067"/>
            <a:ext cx="8412840" cy="6999393"/>
          </a:xfrm>
          <a:custGeom>
            <a:avLst/>
            <a:gdLst/>
            <a:ahLst/>
            <a:cxnLst/>
            <a:rect r="r" b="b" t="t" l="l"/>
            <a:pathLst>
              <a:path h="6999393" w="8412840">
                <a:moveTo>
                  <a:pt x="0" y="0"/>
                </a:moveTo>
                <a:lnTo>
                  <a:pt x="8412841" y="0"/>
                </a:lnTo>
                <a:lnTo>
                  <a:pt x="8412841" y="6999393"/>
                </a:lnTo>
                <a:lnTo>
                  <a:pt x="0" y="6999393"/>
                </a:lnTo>
                <a:lnTo>
                  <a:pt x="0" y="0"/>
                </a:lnTo>
                <a:close/>
              </a:path>
            </a:pathLst>
          </a:custGeom>
          <a:blipFill>
            <a:blip r:embed="rId2"/>
            <a:stretch>
              <a:fillRect l="0" t="0" r="0" b="0"/>
            </a:stretch>
          </a:blipFill>
        </p:spPr>
      </p:sp>
      <p:sp>
        <p:nvSpPr>
          <p:cNvPr name="TextBox 3" id="3"/>
          <p:cNvSpPr txBox="true"/>
          <p:nvPr/>
        </p:nvSpPr>
        <p:spPr>
          <a:xfrm rot="0">
            <a:off x="615563" y="779476"/>
            <a:ext cx="15800707" cy="1280706"/>
          </a:xfrm>
          <a:prstGeom prst="rect">
            <a:avLst/>
          </a:prstGeom>
        </p:spPr>
        <p:txBody>
          <a:bodyPr anchor="t" rtlCol="false" tIns="0" lIns="0" bIns="0" rIns="0">
            <a:spAutoFit/>
          </a:bodyPr>
          <a:lstStyle/>
          <a:p>
            <a:pPr marL="0" indent="0" lvl="0">
              <a:lnSpc>
                <a:spcPts val="9600"/>
              </a:lnSpc>
            </a:pPr>
            <a:r>
              <a:rPr lang="en-US" sz="9600" spc="-96">
                <a:solidFill>
                  <a:srgbClr val="000000"/>
                </a:solidFill>
                <a:latin typeface="DM Sans Bold"/>
              </a:rPr>
              <a:t>Detailed Targeting</a:t>
            </a:r>
          </a:p>
        </p:txBody>
      </p:sp>
      <p:sp>
        <p:nvSpPr>
          <p:cNvPr name="TextBox 4" id="4"/>
          <p:cNvSpPr txBox="true"/>
          <p:nvPr/>
        </p:nvSpPr>
        <p:spPr>
          <a:xfrm rot="0">
            <a:off x="615563" y="2937068"/>
            <a:ext cx="8250622" cy="6775392"/>
          </a:xfrm>
          <a:prstGeom prst="rect">
            <a:avLst/>
          </a:prstGeom>
        </p:spPr>
        <p:txBody>
          <a:bodyPr anchor="t" rtlCol="false" tIns="0" lIns="0" bIns="0" rIns="0">
            <a:spAutoFit/>
          </a:bodyPr>
          <a:lstStyle/>
          <a:p>
            <a:pPr>
              <a:lnSpc>
                <a:spcPts val="3359"/>
              </a:lnSpc>
            </a:pPr>
            <a:r>
              <a:rPr lang="en-US" sz="2400">
                <a:solidFill>
                  <a:srgbClr val="000000"/>
                </a:solidFill>
                <a:latin typeface="DM Sans"/>
              </a:rPr>
              <a:t>Include Detailed Targeting to refine audience based on things like:</a:t>
            </a:r>
          </a:p>
          <a:p>
            <a:pPr>
              <a:lnSpc>
                <a:spcPts val="3359"/>
              </a:lnSpc>
            </a:pPr>
          </a:p>
          <a:p>
            <a:pPr>
              <a:lnSpc>
                <a:spcPts val="3359"/>
              </a:lnSpc>
            </a:pPr>
            <a:r>
              <a:rPr lang="en-US" sz="2400">
                <a:solidFill>
                  <a:srgbClr val="000000"/>
                </a:solidFill>
                <a:latin typeface="DM Sans"/>
              </a:rPr>
              <a:t>- Students still "In high school" (adjust age settings to align with those most likely to be graduating soon, 17-18+)</a:t>
            </a:r>
          </a:p>
          <a:p>
            <a:pPr>
              <a:lnSpc>
                <a:spcPts val="3359"/>
              </a:lnSpc>
            </a:pPr>
          </a:p>
          <a:p>
            <a:pPr>
              <a:lnSpc>
                <a:spcPts val="3359"/>
              </a:lnSpc>
            </a:pPr>
            <a:r>
              <a:rPr lang="en-US" sz="2400">
                <a:solidFill>
                  <a:srgbClr val="000000"/>
                </a:solidFill>
                <a:latin typeface="DM Sans"/>
              </a:rPr>
              <a:t>- People who may have attended college and then dropped out ("Some college")</a:t>
            </a:r>
          </a:p>
          <a:p>
            <a:pPr>
              <a:lnSpc>
                <a:spcPts val="3359"/>
              </a:lnSpc>
            </a:pPr>
          </a:p>
          <a:p>
            <a:pPr>
              <a:lnSpc>
                <a:spcPts val="3359"/>
              </a:lnSpc>
            </a:pPr>
            <a:r>
              <a:rPr lang="en-US" sz="2400">
                <a:solidFill>
                  <a:srgbClr val="000000"/>
                </a:solidFill>
                <a:latin typeface="DM Sans"/>
              </a:rPr>
              <a:t>- People interested in further "Career development" (can refine this option further based on specific program interests)</a:t>
            </a:r>
          </a:p>
          <a:p>
            <a:pPr>
              <a:lnSpc>
                <a:spcPts val="3359"/>
              </a:lnSpc>
            </a:pPr>
          </a:p>
          <a:p>
            <a:pPr>
              <a:lnSpc>
                <a:spcPts val="3359"/>
              </a:lnSpc>
            </a:pPr>
            <a:r>
              <a:rPr lang="en-US" sz="2400">
                <a:solidFill>
                  <a:srgbClr val="000000"/>
                </a:solidFill>
                <a:latin typeface="DM Sans"/>
              </a:rPr>
              <a:t>- People specifically interested in community college &gt; college</a:t>
            </a:r>
          </a:p>
          <a:p>
            <a:pPr marL="0" indent="0" lvl="0">
              <a:lnSpc>
                <a:spcPts val="3359"/>
              </a:lnSpc>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435980" y="-1192943"/>
            <a:ext cx="7852020" cy="11837134"/>
          </a:xfrm>
          <a:custGeom>
            <a:avLst/>
            <a:gdLst/>
            <a:ahLst/>
            <a:cxnLst/>
            <a:rect r="r" b="b" t="t" l="l"/>
            <a:pathLst>
              <a:path h="11837134" w="7852020">
                <a:moveTo>
                  <a:pt x="0" y="0"/>
                </a:moveTo>
                <a:lnTo>
                  <a:pt x="7852020" y="0"/>
                </a:lnTo>
                <a:lnTo>
                  <a:pt x="7852020" y="11837134"/>
                </a:lnTo>
                <a:lnTo>
                  <a:pt x="0" y="11837134"/>
                </a:lnTo>
                <a:lnTo>
                  <a:pt x="0" y="0"/>
                </a:lnTo>
                <a:close/>
              </a:path>
            </a:pathLst>
          </a:custGeom>
          <a:blipFill>
            <a:blip r:embed="rId2"/>
            <a:stretch>
              <a:fillRect l="0" t="-3262" r="0" b="-3262"/>
            </a:stretch>
          </a:blipFill>
        </p:spPr>
      </p:sp>
      <p:sp>
        <p:nvSpPr>
          <p:cNvPr name="TextBox 3" id="3"/>
          <p:cNvSpPr txBox="true"/>
          <p:nvPr/>
        </p:nvSpPr>
        <p:spPr>
          <a:xfrm rot="0">
            <a:off x="402073" y="720738"/>
            <a:ext cx="11578881" cy="2196474"/>
          </a:xfrm>
          <a:prstGeom prst="rect">
            <a:avLst/>
          </a:prstGeom>
        </p:spPr>
        <p:txBody>
          <a:bodyPr anchor="t" rtlCol="false" tIns="0" lIns="0" bIns="0" rIns="0">
            <a:spAutoFit/>
          </a:bodyPr>
          <a:lstStyle/>
          <a:p>
            <a:pPr marL="0" indent="0" lvl="0">
              <a:lnSpc>
                <a:spcPts val="8449"/>
              </a:lnSpc>
            </a:pPr>
            <a:r>
              <a:rPr lang="en-US" sz="8449" spc="-84">
                <a:solidFill>
                  <a:srgbClr val="000000"/>
                </a:solidFill>
                <a:latin typeface="DM Sans Bold"/>
              </a:rPr>
              <a:t>Detailed Targeting Expansion </a:t>
            </a:r>
          </a:p>
        </p:txBody>
      </p:sp>
      <p:sp>
        <p:nvSpPr>
          <p:cNvPr name="TextBox 4" id="4"/>
          <p:cNvSpPr txBox="true"/>
          <p:nvPr/>
        </p:nvSpPr>
        <p:spPr>
          <a:xfrm rot="0">
            <a:off x="745737" y="3963617"/>
            <a:ext cx="8845940" cy="5078210"/>
          </a:xfrm>
          <a:prstGeom prst="rect">
            <a:avLst/>
          </a:prstGeom>
        </p:spPr>
        <p:txBody>
          <a:bodyPr anchor="t" rtlCol="false" tIns="0" lIns="0" bIns="0" rIns="0">
            <a:spAutoFit/>
          </a:bodyPr>
          <a:lstStyle/>
          <a:p>
            <a:pPr>
              <a:lnSpc>
                <a:spcPts val="3359"/>
              </a:lnSpc>
            </a:pPr>
            <a:r>
              <a:rPr lang="en-US" sz="2400">
                <a:solidFill>
                  <a:srgbClr val="000000"/>
                </a:solidFill>
                <a:latin typeface="DM Sans"/>
              </a:rPr>
              <a:t>"Detailed Targeting Expansion" should be "On" not off</a:t>
            </a:r>
          </a:p>
          <a:p>
            <a:pPr>
              <a:lnSpc>
                <a:spcPts val="3359"/>
              </a:lnSpc>
            </a:pPr>
          </a:p>
          <a:p>
            <a:pPr>
              <a:lnSpc>
                <a:spcPts val="3359"/>
              </a:lnSpc>
            </a:pPr>
            <a:r>
              <a:rPr lang="en-US" sz="2400">
                <a:solidFill>
                  <a:srgbClr val="000000"/>
                </a:solidFill>
                <a:latin typeface="DM Sans"/>
              </a:rPr>
              <a:t>This helps improve campaign performance by allowing FB's algorithm to reach a broader set of people than just those you've defined in this section. </a:t>
            </a:r>
          </a:p>
          <a:p>
            <a:pPr>
              <a:lnSpc>
                <a:spcPts val="3359"/>
              </a:lnSpc>
            </a:pPr>
          </a:p>
          <a:p>
            <a:pPr>
              <a:lnSpc>
                <a:spcPts val="3359"/>
              </a:lnSpc>
            </a:pPr>
            <a:r>
              <a:rPr lang="en-US" sz="2400">
                <a:solidFill>
                  <a:srgbClr val="000000"/>
                </a:solidFill>
                <a:latin typeface="DM Sans"/>
              </a:rPr>
              <a:t>Note: This can still be selected if no Detailed Targeting is defined!</a:t>
            </a:r>
          </a:p>
          <a:p>
            <a:pPr>
              <a:lnSpc>
                <a:spcPts val="3359"/>
              </a:lnSpc>
            </a:pPr>
          </a:p>
          <a:p>
            <a:pPr marL="0" indent="0" lvl="0">
              <a:lnSpc>
                <a:spcPts val="3359"/>
              </a:lnSpc>
            </a:pPr>
            <a:r>
              <a:rPr lang="en-US" sz="2400">
                <a:solidFill>
                  <a:srgbClr val="000000"/>
                </a:solidFill>
                <a:latin typeface="DM Sans"/>
              </a:rPr>
              <a:t>Source: https://www.facebook.com/business/help/128066880933676?id=176276233019487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652851" y="1303256"/>
            <a:ext cx="8324825" cy="3596867"/>
          </a:xfrm>
          <a:custGeom>
            <a:avLst/>
            <a:gdLst/>
            <a:ahLst/>
            <a:cxnLst/>
            <a:rect r="r" b="b" t="t" l="l"/>
            <a:pathLst>
              <a:path h="3596867" w="8324825">
                <a:moveTo>
                  <a:pt x="0" y="0"/>
                </a:moveTo>
                <a:lnTo>
                  <a:pt x="8324825" y="0"/>
                </a:lnTo>
                <a:lnTo>
                  <a:pt x="8324825" y="3596868"/>
                </a:lnTo>
                <a:lnTo>
                  <a:pt x="0" y="3596868"/>
                </a:lnTo>
                <a:lnTo>
                  <a:pt x="0" y="0"/>
                </a:lnTo>
                <a:close/>
              </a:path>
            </a:pathLst>
          </a:custGeom>
          <a:blipFill>
            <a:blip r:embed="rId2"/>
            <a:stretch>
              <a:fillRect l="0" t="0" r="0" b="0"/>
            </a:stretch>
          </a:blipFill>
        </p:spPr>
      </p:sp>
      <p:sp>
        <p:nvSpPr>
          <p:cNvPr name="Freeform 3" id="3"/>
          <p:cNvSpPr/>
          <p:nvPr/>
        </p:nvSpPr>
        <p:spPr>
          <a:xfrm flipH="false" flipV="false" rot="0">
            <a:off x="9806032" y="6073548"/>
            <a:ext cx="8018463" cy="3710217"/>
          </a:xfrm>
          <a:custGeom>
            <a:avLst/>
            <a:gdLst/>
            <a:ahLst/>
            <a:cxnLst/>
            <a:rect r="r" b="b" t="t" l="l"/>
            <a:pathLst>
              <a:path h="3710217" w="8018463">
                <a:moveTo>
                  <a:pt x="0" y="0"/>
                </a:moveTo>
                <a:lnTo>
                  <a:pt x="8018463" y="0"/>
                </a:lnTo>
                <a:lnTo>
                  <a:pt x="8018463" y="3710217"/>
                </a:lnTo>
                <a:lnTo>
                  <a:pt x="0" y="3710217"/>
                </a:lnTo>
                <a:lnTo>
                  <a:pt x="0" y="0"/>
                </a:lnTo>
                <a:close/>
              </a:path>
            </a:pathLst>
          </a:custGeom>
          <a:blipFill>
            <a:blip r:embed="rId3"/>
            <a:stretch>
              <a:fillRect l="0" t="0" r="0" b="0"/>
            </a:stretch>
          </a:blipFill>
        </p:spPr>
      </p:sp>
      <p:sp>
        <p:nvSpPr>
          <p:cNvPr name="TextBox 4" id="4"/>
          <p:cNvSpPr txBox="true"/>
          <p:nvPr/>
        </p:nvSpPr>
        <p:spPr>
          <a:xfrm rot="0">
            <a:off x="1028700" y="947753"/>
            <a:ext cx="7678733" cy="3706864"/>
          </a:xfrm>
          <a:prstGeom prst="rect">
            <a:avLst/>
          </a:prstGeom>
        </p:spPr>
        <p:txBody>
          <a:bodyPr anchor="t" rtlCol="false" tIns="0" lIns="0" bIns="0" rIns="0">
            <a:spAutoFit/>
          </a:bodyPr>
          <a:lstStyle/>
          <a:p>
            <a:pPr>
              <a:lnSpc>
                <a:spcPts val="9599"/>
              </a:lnSpc>
            </a:pPr>
            <a:r>
              <a:rPr lang="en-US" sz="9599" spc="-95">
                <a:solidFill>
                  <a:srgbClr val="000000"/>
                </a:solidFill>
                <a:latin typeface="DM Sans Bold"/>
              </a:rPr>
              <a:t>IG </a:t>
            </a:r>
          </a:p>
          <a:p>
            <a:pPr marL="0" indent="0" lvl="0">
              <a:lnSpc>
                <a:spcPts val="9600"/>
              </a:lnSpc>
            </a:pPr>
            <a:r>
              <a:rPr lang="en-US" sz="9600" spc="-96">
                <a:solidFill>
                  <a:srgbClr val="000000"/>
                </a:solidFill>
                <a:latin typeface="DM Sans Bold"/>
              </a:rPr>
              <a:t>Spring Affair Ad Set</a:t>
            </a:r>
          </a:p>
        </p:txBody>
      </p:sp>
      <p:sp>
        <p:nvSpPr>
          <p:cNvPr name="TextBox 5" id="5"/>
          <p:cNvSpPr txBox="true"/>
          <p:nvPr/>
        </p:nvSpPr>
        <p:spPr>
          <a:xfrm rot="0">
            <a:off x="1028700" y="5646257"/>
            <a:ext cx="7300323" cy="2753949"/>
          </a:xfrm>
          <a:prstGeom prst="rect">
            <a:avLst/>
          </a:prstGeom>
        </p:spPr>
        <p:txBody>
          <a:bodyPr anchor="t" rtlCol="false" tIns="0" lIns="0" bIns="0" rIns="0">
            <a:spAutoFit/>
          </a:bodyPr>
          <a:lstStyle/>
          <a:p>
            <a:pPr>
              <a:lnSpc>
                <a:spcPts val="3659"/>
              </a:lnSpc>
            </a:pPr>
            <a:r>
              <a:rPr lang="en-US" sz="2613">
                <a:solidFill>
                  <a:srgbClr val="000000"/>
                </a:solidFill>
                <a:latin typeface="DM Sans"/>
              </a:rPr>
              <a:t>Since this is an IG focused campaign, Placements settings should be adjusted to "Manual Placements" and only the IG options should be selected'</a:t>
            </a:r>
          </a:p>
          <a:p>
            <a:pPr>
              <a:lnSpc>
                <a:spcPts val="3659"/>
              </a:lnSpc>
            </a:pPr>
          </a:p>
          <a:p>
            <a:pPr marL="0" indent="0" lvl="0">
              <a:lnSpc>
                <a:spcPts val="3659"/>
              </a:lnSpc>
            </a:pPr>
            <a:r>
              <a:rPr lang="en-US" sz="2613">
                <a:solidFill>
                  <a:srgbClr val="000000"/>
                </a:solidFill>
                <a:latin typeface="DM Sans"/>
              </a:rPr>
              <a:t>Same should be applied to the FB only ad sets </a:t>
            </a:r>
          </a:p>
        </p:txBody>
      </p:sp>
      <p:sp>
        <p:nvSpPr>
          <p:cNvPr name="TextBox 6" id="6"/>
          <p:cNvSpPr txBox="true"/>
          <p:nvPr/>
        </p:nvSpPr>
        <p:spPr>
          <a:xfrm rot="0">
            <a:off x="9652251" y="453487"/>
            <a:ext cx="8172245" cy="578957"/>
          </a:xfrm>
          <a:prstGeom prst="rect">
            <a:avLst/>
          </a:prstGeom>
        </p:spPr>
        <p:txBody>
          <a:bodyPr anchor="t" rtlCol="false" tIns="0" lIns="0" bIns="0" rIns="0">
            <a:spAutoFit/>
          </a:bodyPr>
          <a:lstStyle/>
          <a:p>
            <a:pPr marL="0" indent="0" lvl="0">
              <a:lnSpc>
                <a:spcPts val="2347"/>
              </a:lnSpc>
            </a:pPr>
            <a:r>
              <a:rPr lang="en-US" sz="1677">
                <a:solidFill>
                  <a:srgbClr val="000000"/>
                </a:solidFill>
                <a:latin typeface="DM Sans"/>
              </a:rPr>
              <a:t>From pg 2 of https://drive.google.com/file/d/1SIraYaq3ufEIkJ2kEr2U5Mh5fua1FtIo/view:  </a:t>
            </a:r>
          </a:p>
        </p:txBody>
      </p:sp>
      <p:sp>
        <p:nvSpPr>
          <p:cNvPr name="TextBox 7" id="7"/>
          <p:cNvSpPr txBox="true"/>
          <p:nvPr/>
        </p:nvSpPr>
        <p:spPr>
          <a:xfrm rot="0">
            <a:off x="9806032" y="5411415"/>
            <a:ext cx="8172245" cy="282467"/>
          </a:xfrm>
          <a:prstGeom prst="rect">
            <a:avLst/>
          </a:prstGeom>
        </p:spPr>
        <p:txBody>
          <a:bodyPr anchor="t" rtlCol="false" tIns="0" lIns="0" bIns="0" rIns="0">
            <a:spAutoFit/>
          </a:bodyPr>
          <a:lstStyle/>
          <a:p>
            <a:pPr marL="0" indent="0" lvl="0">
              <a:lnSpc>
                <a:spcPts val="2347"/>
              </a:lnSpc>
            </a:pPr>
            <a:r>
              <a:rPr lang="en-US" sz="1677">
                <a:solidFill>
                  <a:srgbClr val="000000"/>
                </a:solidFill>
                <a:latin typeface="DM Sans"/>
              </a:rPr>
              <a:t>Click "Manual Placements" deselect FB options, select IG options, like this: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353797" y="1028700"/>
            <a:ext cx="7269480" cy="8229600"/>
          </a:xfrm>
          <a:custGeom>
            <a:avLst/>
            <a:gdLst/>
            <a:ahLst/>
            <a:cxnLst/>
            <a:rect r="r" b="b" t="t" l="l"/>
            <a:pathLst>
              <a:path h="8229600" w="7269480">
                <a:moveTo>
                  <a:pt x="0" y="0"/>
                </a:moveTo>
                <a:lnTo>
                  <a:pt x="7269480" y="0"/>
                </a:lnTo>
                <a:lnTo>
                  <a:pt x="7269480" y="8229600"/>
                </a:lnTo>
                <a:lnTo>
                  <a:pt x="0" y="8229600"/>
                </a:lnTo>
                <a:lnTo>
                  <a:pt x="0" y="0"/>
                </a:lnTo>
                <a:close/>
              </a:path>
            </a:pathLst>
          </a:custGeom>
          <a:blipFill>
            <a:blip r:embed="rId2"/>
            <a:stretch>
              <a:fillRect l="0" t="0" r="0" b="0"/>
            </a:stretch>
          </a:blipFill>
        </p:spPr>
      </p:sp>
      <p:sp>
        <p:nvSpPr>
          <p:cNvPr name="TextBox 3" id="3"/>
          <p:cNvSpPr txBox="true"/>
          <p:nvPr/>
        </p:nvSpPr>
        <p:spPr>
          <a:xfrm rot="0">
            <a:off x="1028700" y="756076"/>
            <a:ext cx="9880869" cy="3706864"/>
          </a:xfrm>
          <a:prstGeom prst="rect">
            <a:avLst/>
          </a:prstGeom>
        </p:spPr>
        <p:txBody>
          <a:bodyPr anchor="t" rtlCol="false" tIns="0" lIns="0" bIns="0" rIns="0">
            <a:spAutoFit/>
          </a:bodyPr>
          <a:lstStyle/>
          <a:p>
            <a:pPr marL="0" indent="0" lvl="0">
              <a:lnSpc>
                <a:spcPts val="9599"/>
              </a:lnSpc>
            </a:pPr>
            <a:r>
              <a:rPr lang="en-US" sz="9599" spc="-95">
                <a:solidFill>
                  <a:srgbClr val="000000"/>
                </a:solidFill>
                <a:latin typeface="DM Sans Bold"/>
              </a:rPr>
              <a:t>Decrease the amount of text in FB ads</a:t>
            </a:r>
          </a:p>
        </p:txBody>
      </p:sp>
      <p:sp>
        <p:nvSpPr>
          <p:cNvPr name="TextBox 4" id="4"/>
          <p:cNvSpPr txBox="true"/>
          <p:nvPr/>
        </p:nvSpPr>
        <p:spPr>
          <a:xfrm rot="0">
            <a:off x="1028700" y="5028681"/>
            <a:ext cx="8840792" cy="4653915"/>
          </a:xfrm>
          <a:prstGeom prst="rect">
            <a:avLst/>
          </a:prstGeom>
        </p:spPr>
        <p:txBody>
          <a:bodyPr anchor="t" rtlCol="false" tIns="0" lIns="0" bIns="0" rIns="0">
            <a:spAutoFit/>
          </a:bodyPr>
          <a:lstStyle/>
          <a:p>
            <a:pPr>
              <a:lnSpc>
                <a:spcPts val="3359"/>
              </a:lnSpc>
            </a:pPr>
            <a:r>
              <a:rPr lang="en-US" sz="2400">
                <a:solidFill>
                  <a:srgbClr val="000000"/>
                </a:solidFill>
                <a:latin typeface="DM Sans"/>
              </a:rPr>
              <a:t>While FB did remove the 20% rule (they would flatout disapprove ads that contained more than 20% text) in 2020, they still openly penalize ads for having too much text. </a:t>
            </a:r>
          </a:p>
          <a:p>
            <a:pPr>
              <a:lnSpc>
                <a:spcPts val="3359"/>
              </a:lnSpc>
            </a:pPr>
          </a:p>
          <a:p>
            <a:pPr>
              <a:lnSpc>
                <a:spcPts val="3359"/>
              </a:lnSpc>
            </a:pPr>
            <a:r>
              <a:rPr lang="en-US" sz="2400">
                <a:solidFill>
                  <a:srgbClr val="000000"/>
                </a:solidFill>
                <a:latin typeface="DM Sans"/>
              </a:rPr>
              <a:t>“</a:t>
            </a:r>
            <a:r>
              <a:rPr lang="en-US" sz="2400">
                <a:solidFill>
                  <a:srgbClr val="000000"/>
                </a:solidFill>
                <a:latin typeface="DM Sans Bold"/>
              </a:rPr>
              <a:t>Too much copy is distracting and can lead to your ad </a:t>
            </a:r>
            <a:r>
              <a:rPr lang="en-US" sz="2400">
                <a:solidFill>
                  <a:srgbClr val="000000"/>
                </a:solidFill>
                <a:latin typeface="DM Sans Bold"/>
                <a:hlinkClick r:id="rId3" tooltip="https://www.facebook.com/business/help/980593475366490?ref=fbb_photoads"/>
              </a:rPr>
              <a:t>being shown to fewer people.</a:t>
            </a:r>
            <a:r>
              <a:rPr lang="en-US" sz="2400">
                <a:solidFill>
                  <a:srgbClr val="000000"/>
                </a:solidFill>
                <a:latin typeface="DM Sans Bold"/>
              </a:rPr>
              <a:t> Images that are uncluttered by text have greater impact, so stick to the most important details.” </a:t>
            </a:r>
          </a:p>
          <a:p>
            <a:pPr>
              <a:lnSpc>
                <a:spcPts val="3359"/>
              </a:lnSpc>
            </a:pPr>
          </a:p>
          <a:p>
            <a:pPr marL="0" indent="0" lvl="0">
              <a:lnSpc>
                <a:spcPts val="3359"/>
              </a:lnSpc>
            </a:pPr>
            <a:r>
              <a:rPr lang="en-US" sz="2400">
                <a:solidFill>
                  <a:srgbClr val="000000"/>
                </a:solidFill>
                <a:latin typeface="DM Sans"/>
              </a:rPr>
              <a:t>Source: https://www.facebook.com/business/ads/photo-ad-format?ref=ads_guide</a:t>
            </a:r>
          </a:p>
        </p:txBody>
      </p:sp>
    </p:spTree>
  </p:cSld>
  <p:clrMapOvr>
    <a:masterClrMapping/>
  </p:clrMapOvr>
</p:sld>
</file>

<file path=ppt/slides/slide1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148639" y="3360274"/>
            <a:ext cx="15990723" cy="3680753"/>
          </a:xfrm>
          <a:prstGeom prst="rect">
            <a:avLst/>
          </a:prstGeom>
        </p:spPr>
        <p:txBody>
          <a:bodyPr anchor="t" rtlCol="false" tIns="0" lIns="0" bIns="0" rIns="0">
            <a:spAutoFit/>
          </a:bodyPr>
          <a:lstStyle/>
          <a:p>
            <a:pPr algn="ctr" marL="0" indent="0" lvl="0">
              <a:lnSpc>
                <a:spcPts val="14300"/>
              </a:lnSpc>
            </a:pPr>
            <a:r>
              <a:rPr lang="en-US" sz="13000" spc="-130">
                <a:solidFill>
                  <a:srgbClr val="FFA500"/>
                </a:solidFill>
                <a:latin typeface="DM Sans Bold"/>
              </a:rPr>
              <a:t>New Campaign Proposal &amp; Strategy</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67710"/>
            <a:ext cx="7225038" cy="10219290"/>
          </a:xfrm>
          <a:custGeom>
            <a:avLst/>
            <a:gdLst/>
            <a:ahLst/>
            <a:cxnLst/>
            <a:rect r="r" b="b" t="t" l="l"/>
            <a:pathLst>
              <a:path h="10219290" w="7225038">
                <a:moveTo>
                  <a:pt x="0" y="0"/>
                </a:moveTo>
                <a:lnTo>
                  <a:pt x="7225038" y="0"/>
                </a:lnTo>
                <a:lnTo>
                  <a:pt x="7225038" y="10219290"/>
                </a:lnTo>
                <a:lnTo>
                  <a:pt x="0" y="10219290"/>
                </a:lnTo>
                <a:lnTo>
                  <a:pt x="0" y="0"/>
                </a:lnTo>
                <a:close/>
              </a:path>
            </a:pathLst>
          </a:custGeom>
          <a:blipFill>
            <a:blip r:embed="rId2"/>
            <a:stretch>
              <a:fillRect l="0" t="0" r="0" b="0"/>
            </a:stretch>
          </a:blipFill>
        </p:spPr>
      </p:sp>
      <p:sp>
        <p:nvSpPr>
          <p:cNvPr name="TextBox 3" id="3"/>
          <p:cNvSpPr txBox="true"/>
          <p:nvPr/>
        </p:nvSpPr>
        <p:spPr>
          <a:xfrm rot="0">
            <a:off x="8796660" y="4296321"/>
            <a:ext cx="6517725" cy="881034"/>
          </a:xfrm>
          <a:prstGeom prst="rect">
            <a:avLst/>
          </a:prstGeom>
        </p:spPr>
        <p:txBody>
          <a:bodyPr anchor="t" rtlCol="false" tIns="0" lIns="0" bIns="0" rIns="0">
            <a:spAutoFit/>
          </a:bodyPr>
          <a:lstStyle/>
          <a:p>
            <a:pPr algn="ctr">
              <a:lnSpc>
                <a:spcPts val="7279"/>
              </a:lnSpc>
            </a:pPr>
            <a:r>
              <a:rPr lang="en-US" sz="5199" u="sng">
                <a:solidFill>
                  <a:srgbClr val="000000"/>
                </a:solidFill>
                <a:latin typeface="Open Sans"/>
                <a:hlinkClick r:id="rId3" tooltip="https://www.canva.com/design/DAEn8Rs4pFU/bpDZ5kWCBERhl24aSCey6A/view?utm_content=DAEn8Rs4pFU&amp;utm_campaign=designshare&amp;utm_medium=link&amp;utm_source=publishsharelink"/>
              </a:rPr>
              <a:t>Link to full document</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8773510" cy="10287000"/>
          </a:xfrm>
          <a:custGeom>
            <a:avLst/>
            <a:gdLst/>
            <a:ahLst/>
            <a:cxnLst/>
            <a:rect r="r" b="b" t="t" l="l"/>
            <a:pathLst>
              <a:path h="10287000" w="8773510">
                <a:moveTo>
                  <a:pt x="0" y="0"/>
                </a:moveTo>
                <a:lnTo>
                  <a:pt x="8773510" y="0"/>
                </a:lnTo>
                <a:lnTo>
                  <a:pt x="877351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8986513" y="1511758"/>
            <a:ext cx="9229538" cy="8242003"/>
          </a:xfrm>
          <a:prstGeom prst="rect">
            <a:avLst/>
          </a:prstGeom>
        </p:spPr>
        <p:txBody>
          <a:bodyPr anchor="t" rtlCol="false" tIns="0" lIns="0" bIns="0" rIns="0">
            <a:spAutoFit/>
          </a:bodyPr>
          <a:lstStyle/>
          <a:p>
            <a:pPr>
              <a:lnSpc>
                <a:spcPts val="3659"/>
              </a:lnSpc>
            </a:pPr>
            <a:r>
              <a:rPr lang="en-US" sz="2613">
                <a:solidFill>
                  <a:srgbClr val="000000"/>
                </a:solidFill>
                <a:latin typeface="DM Sans Bold"/>
              </a:rPr>
              <a:t>Ages:</a:t>
            </a:r>
          </a:p>
          <a:p>
            <a:pPr>
              <a:lnSpc>
                <a:spcPts val="3659"/>
              </a:lnSpc>
            </a:pPr>
            <a:r>
              <a:rPr lang="en-US" sz="2613">
                <a:solidFill>
                  <a:srgbClr val="000000"/>
                </a:solidFill>
                <a:latin typeface="DM Sans"/>
              </a:rPr>
              <a:t>18-50</a:t>
            </a:r>
          </a:p>
          <a:p>
            <a:pPr>
              <a:lnSpc>
                <a:spcPts val="3659"/>
              </a:lnSpc>
            </a:pPr>
          </a:p>
          <a:p>
            <a:pPr>
              <a:lnSpc>
                <a:spcPts val="3659"/>
              </a:lnSpc>
            </a:pPr>
            <a:r>
              <a:rPr lang="en-US" sz="2613">
                <a:solidFill>
                  <a:srgbClr val="000000"/>
                </a:solidFill>
                <a:latin typeface="DM Sans Bold"/>
              </a:rPr>
              <a:t>Interests</a:t>
            </a:r>
          </a:p>
          <a:p>
            <a:pPr>
              <a:lnSpc>
                <a:spcPts val="3659"/>
              </a:lnSpc>
            </a:pPr>
            <a:r>
              <a:rPr lang="en-US" sz="2613">
                <a:solidFill>
                  <a:srgbClr val="000000"/>
                </a:solidFill>
                <a:latin typeface="DM Sans"/>
              </a:rPr>
              <a:t>Some college (returning students), community college, education, higher education</a:t>
            </a:r>
          </a:p>
          <a:p>
            <a:pPr>
              <a:lnSpc>
                <a:spcPts val="3659"/>
              </a:lnSpc>
            </a:pPr>
          </a:p>
          <a:p>
            <a:pPr>
              <a:lnSpc>
                <a:spcPts val="3659"/>
              </a:lnSpc>
            </a:pPr>
            <a:r>
              <a:rPr lang="en-US" sz="2613">
                <a:solidFill>
                  <a:srgbClr val="000000"/>
                </a:solidFill>
                <a:latin typeface="DM Sans Bold"/>
              </a:rPr>
              <a:t>Exclusions:</a:t>
            </a:r>
          </a:p>
          <a:p>
            <a:pPr>
              <a:lnSpc>
                <a:spcPts val="3659"/>
              </a:lnSpc>
            </a:pPr>
            <a:r>
              <a:rPr lang="en-US" sz="2613">
                <a:solidFill>
                  <a:srgbClr val="000000"/>
                </a:solidFill>
                <a:latin typeface="DM Sans"/>
              </a:rPr>
              <a:t>Those who have Sinclair Community College listed in their education, those who work for Sinclair</a:t>
            </a:r>
          </a:p>
          <a:p>
            <a:pPr>
              <a:lnSpc>
                <a:spcPts val="3659"/>
              </a:lnSpc>
            </a:pPr>
          </a:p>
          <a:p>
            <a:pPr>
              <a:lnSpc>
                <a:spcPts val="3659"/>
              </a:lnSpc>
            </a:pPr>
            <a:r>
              <a:rPr lang="en-US" sz="2613">
                <a:solidFill>
                  <a:srgbClr val="000000"/>
                </a:solidFill>
                <a:latin typeface="DM Sans Bold"/>
              </a:rPr>
              <a:t>Location:</a:t>
            </a:r>
          </a:p>
          <a:p>
            <a:pPr>
              <a:lnSpc>
                <a:spcPts val="3659"/>
              </a:lnSpc>
            </a:pPr>
            <a:r>
              <a:rPr lang="en-US" sz="2613">
                <a:solidFill>
                  <a:srgbClr val="000000"/>
                </a:solidFill>
                <a:latin typeface="DM Sans"/>
              </a:rPr>
              <a:t>People living in Ohio - possible to refine further? </a:t>
            </a:r>
          </a:p>
          <a:p>
            <a:pPr>
              <a:lnSpc>
                <a:spcPts val="3659"/>
              </a:lnSpc>
            </a:pPr>
          </a:p>
          <a:p>
            <a:pPr>
              <a:lnSpc>
                <a:spcPts val="3659"/>
              </a:lnSpc>
            </a:pPr>
            <a:r>
              <a:rPr lang="en-US" sz="2613">
                <a:solidFill>
                  <a:srgbClr val="000000"/>
                </a:solidFill>
                <a:latin typeface="DM Sans Bold"/>
              </a:rPr>
              <a:t>Retargeting:</a:t>
            </a:r>
          </a:p>
          <a:p>
            <a:pPr marL="0" indent="0" lvl="0">
              <a:lnSpc>
                <a:spcPts val="3659"/>
              </a:lnSpc>
            </a:pPr>
            <a:r>
              <a:rPr lang="en-US" sz="2613">
                <a:solidFill>
                  <a:srgbClr val="000000"/>
                </a:solidFill>
                <a:latin typeface="DM Sans"/>
              </a:rPr>
              <a:t>Use list from last campaign to create a custom audience using names, emails to retarget those interested in Respiratory Care program</a:t>
            </a:r>
          </a:p>
        </p:txBody>
      </p:sp>
      <p:sp>
        <p:nvSpPr>
          <p:cNvPr name="TextBox 4" id="4"/>
          <p:cNvSpPr txBox="true"/>
          <p:nvPr/>
        </p:nvSpPr>
        <p:spPr>
          <a:xfrm rot="0">
            <a:off x="9144000" y="459997"/>
            <a:ext cx="6999270" cy="867514"/>
          </a:xfrm>
          <a:prstGeom prst="rect">
            <a:avLst/>
          </a:prstGeom>
        </p:spPr>
        <p:txBody>
          <a:bodyPr anchor="t" rtlCol="false" tIns="0" lIns="0" bIns="0" rIns="0">
            <a:spAutoFit/>
          </a:bodyPr>
          <a:lstStyle/>
          <a:p>
            <a:pPr marL="0" indent="0" lvl="0">
              <a:lnSpc>
                <a:spcPts val="6510"/>
              </a:lnSpc>
            </a:pPr>
            <a:r>
              <a:rPr lang="en-US" sz="6510" spc="-65">
                <a:solidFill>
                  <a:srgbClr val="000000"/>
                </a:solidFill>
                <a:latin typeface="DM Sans Bold"/>
              </a:rPr>
              <a:t>Audience</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862365"/>
            <a:ext cx="4685814" cy="6562270"/>
            <a:chOff x="0" y="0"/>
            <a:chExt cx="6247752" cy="8749693"/>
          </a:xfrm>
        </p:grpSpPr>
        <p:sp>
          <p:nvSpPr>
            <p:cNvPr name="Freeform 3" id="3"/>
            <p:cNvSpPr/>
            <p:nvPr/>
          </p:nvSpPr>
          <p:spPr>
            <a:xfrm flipH="false" flipV="false" rot="0">
              <a:off x="0" y="0"/>
              <a:ext cx="6247752" cy="1912191"/>
            </a:xfrm>
            <a:custGeom>
              <a:avLst/>
              <a:gdLst/>
              <a:ahLst/>
              <a:cxnLst/>
              <a:rect r="r" b="b" t="t" l="l"/>
              <a:pathLst>
                <a:path h="1912191" w="6247752">
                  <a:moveTo>
                    <a:pt x="0" y="0"/>
                  </a:moveTo>
                  <a:lnTo>
                    <a:pt x="6247752" y="0"/>
                  </a:lnTo>
                  <a:lnTo>
                    <a:pt x="6247752" y="1912191"/>
                  </a:lnTo>
                  <a:lnTo>
                    <a:pt x="0" y="1912191"/>
                  </a:lnTo>
                  <a:lnTo>
                    <a:pt x="0" y="0"/>
                  </a:lnTo>
                  <a:close/>
                </a:path>
              </a:pathLst>
            </a:custGeom>
            <a:blipFill>
              <a:blip r:embed="rId2"/>
              <a:stretch>
                <a:fillRect l="0" t="0" r="0" b="0"/>
              </a:stretch>
            </a:blipFill>
          </p:spPr>
        </p:sp>
        <p:sp>
          <p:nvSpPr>
            <p:cNvPr name="Freeform 4" id="4"/>
            <p:cNvSpPr/>
            <p:nvPr/>
          </p:nvSpPr>
          <p:spPr>
            <a:xfrm flipH="false" flipV="false" rot="0">
              <a:off x="0" y="1286159"/>
              <a:ext cx="6247752" cy="7463533"/>
            </a:xfrm>
            <a:custGeom>
              <a:avLst/>
              <a:gdLst/>
              <a:ahLst/>
              <a:cxnLst/>
              <a:rect r="r" b="b" t="t" l="l"/>
              <a:pathLst>
                <a:path h="7463533" w="6247752">
                  <a:moveTo>
                    <a:pt x="0" y="0"/>
                  </a:moveTo>
                  <a:lnTo>
                    <a:pt x="6247752" y="0"/>
                  </a:lnTo>
                  <a:lnTo>
                    <a:pt x="6247752" y="7463534"/>
                  </a:lnTo>
                  <a:lnTo>
                    <a:pt x="0" y="7463534"/>
                  </a:lnTo>
                  <a:lnTo>
                    <a:pt x="0" y="0"/>
                  </a:lnTo>
                  <a:close/>
                </a:path>
              </a:pathLst>
            </a:custGeom>
            <a:blipFill>
              <a:blip r:embed="rId3"/>
              <a:stretch>
                <a:fillRect l="-316" t="-147" r="-665" b="0"/>
              </a:stretch>
            </a:blipFill>
          </p:spPr>
        </p:sp>
      </p:grpSp>
      <p:sp>
        <p:nvSpPr>
          <p:cNvPr name="TextBox 5" id="5"/>
          <p:cNvSpPr txBox="true"/>
          <p:nvPr/>
        </p:nvSpPr>
        <p:spPr>
          <a:xfrm rot="0">
            <a:off x="4982736" y="703971"/>
            <a:ext cx="7843632" cy="867514"/>
          </a:xfrm>
          <a:prstGeom prst="rect">
            <a:avLst/>
          </a:prstGeom>
        </p:spPr>
        <p:txBody>
          <a:bodyPr anchor="t" rtlCol="false" tIns="0" lIns="0" bIns="0" rIns="0">
            <a:spAutoFit/>
          </a:bodyPr>
          <a:lstStyle/>
          <a:p>
            <a:pPr marL="0" indent="0" lvl="0">
              <a:lnSpc>
                <a:spcPts val="6510"/>
              </a:lnSpc>
            </a:pPr>
            <a:r>
              <a:rPr lang="en-US" sz="6510" spc="-65">
                <a:solidFill>
                  <a:srgbClr val="000000"/>
                </a:solidFill>
                <a:latin typeface="DM Sans Bold"/>
              </a:rPr>
              <a:t>Social Ad Example</a:t>
            </a:r>
          </a:p>
        </p:txBody>
      </p:sp>
      <p:sp>
        <p:nvSpPr>
          <p:cNvPr name="TextBox 6" id="6"/>
          <p:cNvSpPr txBox="true"/>
          <p:nvPr/>
        </p:nvSpPr>
        <p:spPr>
          <a:xfrm rot="0">
            <a:off x="4982736" y="2105276"/>
            <a:ext cx="9180034" cy="7783071"/>
          </a:xfrm>
          <a:prstGeom prst="rect">
            <a:avLst/>
          </a:prstGeom>
        </p:spPr>
        <p:txBody>
          <a:bodyPr anchor="t" rtlCol="false" tIns="0" lIns="0" bIns="0" rIns="0">
            <a:spAutoFit/>
          </a:bodyPr>
          <a:lstStyle/>
          <a:p>
            <a:pPr>
              <a:lnSpc>
                <a:spcPts val="3659"/>
              </a:lnSpc>
            </a:pPr>
            <a:r>
              <a:rPr lang="en-US" sz="2613">
                <a:solidFill>
                  <a:srgbClr val="000000"/>
                </a:solidFill>
                <a:latin typeface="DM Sans Bold"/>
              </a:rPr>
              <a:t>Headline (Focused on Respiratory Care Aspect)</a:t>
            </a:r>
          </a:p>
          <a:p>
            <a:pPr>
              <a:lnSpc>
                <a:spcPts val="3659"/>
              </a:lnSpc>
            </a:pPr>
            <a:r>
              <a:rPr lang="en-US" sz="2613">
                <a:solidFill>
                  <a:srgbClr val="000000"/>
                </a:solidFill>
                <a:latin typeface="DM Sans"/>
              </a:rPr>
              <a:t>- Explore Career Options In Respiratory Care</a:t>
            </a:r>
          </a:p>
          <a:p>
            <a:pPr>
              <a:lnSpc>
                <a:spcPts val="3659"/>
              </a:lnSpc>
            </a:pPr>
            <a:r>
              <a:rPr lang="en-US" sz="2613">
                <a:solidFill>
                  <a:srgbClr val="000000"/>
                </a:solidFill>
                <a:latin typeface="DM Sans"/>
              </a:rPr>
              <a:t>- Explore Career Opportunities in Respiratory Care</a:t>
            </a:r>
          </a:p>
          <a:p>
            <a:pPr>
              <a:lnSpc>
                <a:spcPts val="3659"/>
              </a:lnSpc>
            </a:pPr>
            <a:r>
              <a:rPr lang="en-US" sz="2613">
                <a:solidFill>
                  <a:srgbClr val="000000"/>
                </a:solidFill>
                <a:latin typeface="DM Sans"/>
              </a:rPr>
              <a:t>- Career Opportunities In Respiratory Care</a:t>
            </a:r>
          </a:p>
          <a:p>
            <a:pPr>
              <a:lnSpc>
                <a:spcPts val="3659"/>
              </a:lnSpc>
            </a:pPr>
          </a:p>
          <a:p>
            <a:pPr>
              <a:lnSpc>
                <a:spcPts val="3659"/>
              </a:lnSpc>
            </a:pPr>
            <a:r>
              <a:rPr lang="en-US" sz="2613">
                <a:solidFill>
                  <a:srgbClr val="000000"/>
                </a:solidFill>
                <a:latin typeface="DM Sans Bold"/>
              </a:rPr>
              <a:t>Primary Text (Short details about the event)</a:t>
            </a:r>
          </a:p>
          <a:p>
            <a:pPr>
              <a:lnSpc>
                <a:spcPts val="3659"/>
              </a:lnSpc>
            </a:pPr>
            <a:r>
              <a:rPr lang="en-US" sz="2613">
                <a:solidFill>
                  <a:srgbClr val="000000"/>
                </a:solidFill>
                <a:latin typeface="DM Sans"/>
              </a:rPr>
              <a:t>- Join us Oct 22/23 to learn more about our respiratory care programs</a:t>
            </a:r>
          </a:p>
          <a:p>
            <a:pPr>
              <a:lnSpc>
                <a:spcPts val="3659"/>
              </a:lnSpc>
            </a:pPr>
          </a:p>
          <a:p>
            <a:pPr>
              <a:lnSpc>
                <a:spcPts val="3659"/>
              </a:lnSpc>
            </a:pPr>
            <a:r>
              <a:rPr lang="en-US" sz="2613">
                <a:solidFill>
                  <a:srgbClr val="000000"/>
                </a:solidFill>
                <a:latin typeface="DM Sans Bold"/>
              </a:rPr>
              <a:t>Description (feel good snippet)</a:t>
            </a:r>
          </a:p>
          <a:p>
            <a:pPr>
              <a:lnSpc>
                <a:spcPts val="3659"/>
              </a:lnSpc>
            </a:pPr>
            <a:r>
              <a:rPr lang="en-US" sz="2613">
                <a:solidFill>
                  <a:srgbClr val="000000"/>
                </a:solidFill>
                <a:latin typeface="DM Sans"/>
              </a:rPr>
              <a:t>- Find your calling at Sinclair </a:t>
            </a:r>
          </a:p>
          <a:p>
            <a:pPr>
              <a:lnSpc>
                <a:spcPts val="3659"/>
              </a:lnSpc>
            </a:pPr>
          </a:p>
          <a:p>
            <a:pPr>
              <a:lnSpc>
                <a:spcPts val="3659"/>
              </a:lnSpc>
            </a:pPr>
            <a:r>
              <a:rPr lang="en-US" sz="2613">
                <a:solidFill>
                  <a:srgbClr val="000000"/>
                </a:solidFill>
                <a:latin typeface="DM Sans Bold"/>
              </a:rPr>
              <a:t>CTA (What we want them to do -&gt; Sign Up aka RSVP)</a:t>
            </a:r>
          </a:p>
          <a:p>
            <a:pPr>
              <a:lnSpc>
                <a:spcPts val="3659"/>
              </a:lnSpc>
            </a:pPr>
            <a:r>
              <a:rPr lang="en-US" sz="2613">
                <a:solidFill>
                  <a:srgbClr val="000000"/>
                </a:solidFill>
                <a:latin typeface="DM Sans"/>
              </a:rPr>
              <a:t>- Sign Up (either directly on Facebook/IG with Instant Form or by clicking through to landing page with form)</a:t>
            </a:r>
          </a:p>
          <a:p>
            <a:pPr>
              <a:lnSpc>
                <a:spcPts val="3659"/>
              </a:lnSpc>
            </a:pPr>
          </a:p>
          <a:p>
            <a:pPr marL="0" indent="0" lvl="0">
              <a:lnSpc>
                <a:spcPts val="3659"/>
              </a:lnSpc>
            </a:pPr>
          </a:p>
        </p:txBody>
      </p:sp>
      <p:grpSp>
        <p:nvGrpSpPr>
          <p:cNvPr name="Group 7" id="7"/>
          <p:cNvGrpSpPr/>
          <p:nvPr/>
        </p:nvGrpSpPr>
        <p:grpSpPr>
          <a:xfrm rot="0">
            <a:off x="14365522" y="2152901"/>
            <a:ext cx="3932782" cy="6432908"/>
            <a:chOff x="0" y="0"/>
            <a:chExt cx="5243709" cy="8577210"/>
          </a:xfrm>
        </p:grpSpPr>
        <p:sp>
          <p:nvSpPr>
            <p:cNvPr name="Freeform 8" id="8"/>
            <p:cNvSpPr/>
            <p:nvPr/>
          </p:nvSpPr>
          <p:spPr>
            <a:xfrm flipH="false" flipV="false" rot="0">
              <a:off x="0" y="0"/>
              <a:ext cx="5243709" cy="8577210"/>
            </a:xfrm>
            <a:custGeom>
              <a:avLst/>
              <a:gdLst/>
              <a:ahLst/>
              <a:cxnLst/>
              <a:rect r="r" b="b" t="t" l="l"/>
              <a:pathLst>
                <a:path h="8577210" w="5243709">
                  <a:moveTo>
                    <a:pt x="0" y="0"/>
                  </a:moveTo>
                  <a:lnTo>
                    <a:pt x="5243709" y="0"/>
                  </a:lnTo>
                  <a:lnTo>
                    <a:pt x="5243709" y="8577210"/>
                  </a:lnTo>
                  <a:lnTo>
                    <a:pt x="0" y="8577210"/>
                  </a:lnTo>
                  <a:lnTo>
                    <a:pt x="0" y="0"/>
                  </a:lnTo>
                  <a:close/>
                </a:path>
              </a:pathLst>
            </a:custGeom>
            <a:blipFill>
              <a:blip r:embed="rId4"/>
              <a:stretch>
                <a:fillRect l="0" t="0" r="0" b="0"/>
              </a:stretch>
            </a:blipFill>
          </p:spPr>
        </p:sp>
        <p:sp>
          <p:nvSpPr>
            <p:cNvPr name="Freeform 9" id="9"/>
            <p:cNvSpPr/>
            <p:nvPr/>
          </p:nvSpPr>
          <p:spPr>
            <a:xfrm flipH="false" flipV="false" rot="0">
              <a:off x="1988351" y="1998383"/>
              <a:ext cx="1267008" cy="1267008"/>
            </a:xfrm>
            <a:custGeom>
              <a:avLst/>
              <a:gdLst/>
              <a:ahLst/>
              <a:cxnLst/>
              <a:rect r="r" b="b" t="t" l="l"/>
              <a:pathLst>
                <a:path h="1267008" w="1267008">
                  <a:moveTo>
                    <a:pt x="0" y="0"/>
                  </a:moveTo>
                  <a:lnTo>
                    <a:pt x="1267008" y="0"/>
                  </a:lnTo>
                  <a:lnTo>
                    <a:pt x="1267008" y="1267008"/>
                  </a:lnTo>
                  <a:lnTo>
                    <a:pt x="0" y="126700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0" id="10"/>
            <p:cNvGrpSpPr/>
            <p:nvPr/>
          </p:nvGrpSpPr>
          <p:grpSpPr>
            <a:xfrm rot="0">
              <a:off x="857721" y="2521557"/>
              <a:ext cx="3584812" cy="930682"/>
              <a:chOff x="0" y="0"/>
              <a:chExt cx="1454369" cy="377580"/>
            </a:xfrm>
          </p:grpSpPr>
          <p:sp>
            <p:nvSpPr>
              <p:cNvPr name="Freeform 11" id="11"/>
              <p:cNvSpPr/>
              <p:nvPr/>
            </p:nvSpPr>
            <p:spPr>
              <a:xfrm flipH="false" flipV="false" rot="0">
                <a:off x="0" y="0"/>
                <a:ext cx="1454369" cy="377580"/>
              </a:xfrm>
              <a:custGeom>
                <a:avLst/>
                <a:gdLst/>
                <a:ahLst/>
                <a:cxnLst/>
                <a:rect r="r" b="b" t="t" l="l"/>
                <a:pathLst>
                  <a:path h="377580" w="1454369">
                    <a:moveTo>
                      <a:pt x="0" y="0"/>
                    </a:moveTo>
                    <a:lnTo>
                      <a:pt x="1454369" y="0"/>
                    </a:lnTo>
                    <a:lnTo>
                      <a:pt x="1454369" y="377580"/>
                    </a:lnTo>
                    <a:lnTo>
                      <a:pt x="0" y="377580"/>
                    </a:lnTo>
                    <a:close/>
                  </a:path>
                </a:pathLst>
              </a:custGeom>
              <a:solidFill>
                <a:srgbClr val="FFFFFF"/>
              </a:solidFill>
            </p:spPr>
          </p:sp>
        </p:grpSp>
      </p:grpSp>
      <p:sp>
        <p:nvSpPr>
          <p:cNvPr name="TextBox 12" id="12"/>
          <p:cNvSpPr txBox="true"/>
          <p:nvPr/>
        </p:nvSpPr>
        <p:spPr>
          <a:xfrm rot="0">
            <a:off x="661219" y="1619110"/>
            <a:ext cx="2514595" cy="243256"/>
          </a:xfrm>
          <a:prstGeom prst="rect">
            <a:avLst/>
          </a:prstGeom>
        </p:spPr>
        <p:txBody>
          <a:bodyPr anchor="t" rtlCol="false" tIns="0" lIns="0" bIns="0" rIns="0">
            <a:spAutoFit/>
          </a:bodyPr>
          <a:lstStyle/>
          <a:p>
            <a:pPr algn="ctr">
              <a:lnSpc>
                <a:spcPts val="1964"/>
              </a:lnSpc>
              <a:spcBef>
                <a:spcPct val="0"/>
              </a:spcBef>
            </a:pPr>
            <a:r>
              <a:rPr lang="en-US" sz="1964" spc="-19">
                <a:solidFill>
                  <a:srgbClr val="000000"/>
                </a:solidFill>
                <a:latin typeface="DM Sans"/>
              </a:rPr>
              <a:t>Facebook Ad Example</a:t>
            </a:r>
          </a:p>
        </p:txBody>
      </p:sp>
      <p:sp>
        <p:nvSpPr>
          <p:cNvPr name="TextBox 13" id="13"/>
          <p:cNvSpPr txBox="true"/>
          <p:nvPr/>
        </p:nvSpPr>
        <p:spPr>
          <a:xfrm rot="0">
            <a:off x="14365522" y="1619110"/>
            <a:ext cx="3624489" cy="243256"/>
          </a:xfrm>
          <a:prstGeom prst="rect">
            <a:avLst/>
          </a:prstGeom>
        </p:spPr>
        <p:txBody>
          <a:bodyPr anchor="t" rtlCol="false" tIns="0" lIns="0" bIns="0" rIns="0">
            <a:spAutoFit/>
          </a:bodyPr>
          <a:lstStyle/>
          <a:p>
            <a:pPr algn="ctr">
              <a:lnSpc>
                <a:spcPts val="1964"/>
              </a:lnSpc>
              <a:spcBef>
                <a:spcPct val="0"/>
              </a:spcBef>
            </a:pPr>
            <a:r>
              <a:rPr lang="en-US" sz="1964" spc="-19">
                <a:solidFill>
                  <a:srgbClr val="000000"/>
                </a:solidFill>
                <a:latin typeface="DM Sans"/>
              </a:rPr>
              <a:t>Facebook Instant Form Example</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91829" y="2545457"/>
            <a:ext cx="6938811" cy="6938811"/>
          </a:xfrm>
          <a:custGeom>
            <a:avLst/>
            <a:gdLst/>
            <a:ahLst/>
            <a:cxnLst/>
            <a:rect r="r" b="b" t="t" l="l"/>
            <a:pathLst>
              <a:path h="6938811" w="6938811">
                <a:moveTo>
                  <a:pt x="0" y="0"/>
                </a:moveTo>
                <a:lnTo>
                  <a:pt x="6938811" y="0"/>
                </a:lnTo>
                <a:lnTo>
                  <a:pt x="6938811" y="6938811"/>
                </a:lnTo>
                <a:lnTo>
                  <a:pt x="0" y="6938811"/>
                </a:lnTo>
                <a:lnTo>
                  <a:pt x="0" y="0"/>
                </a:lnTo>
                <a:close/>
              </a:path>
            </a:pathLst>
          </a:custGeom>
          <a:blipFill>
            <a:blip r:embed="rId2"/>
            <a:stretch>
              <a:fillRect l="0" t="0" r="0" b="0"/>
            </a:stretch>
          </a:blipFill>
        </p:spPr>
      </p:sp>
      <p:sp>
        <p:nvSpPr>
          <p:cNvPr name="Freeform 3" id="3"/>
          <p:cNvSpPr/>
          <p:nvPr/>
        </p:nvSpPr>
        <p:spPr>
          <a:xfrm flipH="false" flipV="false" rot="0">
            <a:off x="8127907" y="3785752"/>
            <a:ext cx="9764013" cy="4458221"/>
          </a:xfrm>
          <a:custGeom>
            <a:avLst/>
            <a:gdLst/>
            <a:ahLst/>
            <a:cxnLst/>
            <a:rect r="r" b="b" t="t" l="l"/>
            <a:pathLst>
              <a:path h="4458221" w="9764013">
                <a:moveTo>
                  <a:pt x="0" y="0"/>
                </a:moveTo>
                <a:lnTo>
                  <a:pt x="9764013" y="0"/>
                </a:lnTo>
                <a:lnTo>
                  <a:pt x="9764013" y="4458221"/>
                </a:lnTo>
                <a:lnTo>
                  <a:pt x="0" y="4458221"/>
                </a:lnTo>
                <a:lnTo>
                  <a:pt x="0" y="0"/>
                </a:lnTo>
                <a:close/>
              </a:path>
            </a:pathLst>
          </a:custGeom>
          <a:blipFill>
            <a:blip r:embed="rId3"/>
            <a:stretch>
              <a:fillRect l="0" t="0" r="0" b="0"/>
            </a:stretch>
          </a:blipFill>
        </p:spPr>
      </p:sp>
      <p:sp>
        <p:nvSpPr>
          <p:cNvPr name="TextBox 4" id="4"/>
          <p:cNvSpPr txBox="true"/>
          <p:nvPr/>
        </p:nvSpPr>
        <p:spPr>
          <a:xfrm rot="0">
            <a:off x="4982736" y="703971"/>
            <a:ext cx="8958408" cy="867514"/>
          </a:xfrm>
          <a:prstGeom prst="rect">
            <a:avLst/>
          </a:prstGeom>
        </p:spPr>
        <p:txBody>
          <a:bodyPr anchor="t" rtlCol="false" tIns="0" lIns="0" bIns="0" rIns="0">
            <a:spAutoFit/>
          </a:bodyPr>
          <a:lstStyle/>
          <a:p>
            <a:pPr marL="0" indent="0" lvl="0">
              <a:lnSpc>
                <a:spcPts val="6510"/>
              </a:lnSpc>
            </a:pPr>
            <a:r>
              <a:rPr lang="en-US" sz="6510" spc="-65">
                <a:solidFill>
                  <a:srgbClr val="000000"/>
                </a:solidFill>
                <a:latin typeface="DM Sans Bold"/>
              </a:rPr>
              <a:t>Google Ads Examples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DAEnSJBoPbk</dc:identifier>
  <dcterms:modified xsi:type="dcterms:W3CDTF">2011-08-01T06:04:30Z</dcterms:modified>
  <cp:revision>1</cp:revision>
  <dc:title>Sinclair Community College</dc:title>
</cp:coreProperties>
</file>